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877" r:id="rId3"/>
    <p:sldId id="385" r:id="rId4"/>
    <p:sldId id="390" r:id="rId5"/>
    <p:sldId id="365" r:id="rId6"/>
    <p:sldId id="382" r:id="rId7"/>
    <p:sldId id="387" r:id="rId8"/>
    <p:sldId id="388" r:id="rId9"/>
    <p:sldId id="272" r:id="rId10"/>
    <p:sldId id="386" r:id="rId11"/>
    <p:sldId id="861" r:id="rId12"/>
    <p:sldId id="260" r:id="rId13"/>
    <p:sldId id="261" r:id="rId14"/>
    <p:sldId id="352" r:id="rId15"/>
    <p:sldId id="263" r:id="rId16"/>
    <p:sldId id="355" r:id="rId17"/>
    <p:sldId id="391" r:id="rId18"/>
    <p:sldId id="264" r:id="rId19"/>
    <p:sldId id="346" r:id="rId20"/>
    <p:sldId id="357" r:id="rId21"/>
    <p:sldId id="347" r:id="rId22"/>
    <p:sldId id="349" r:id="rId23"/>
    <p:sldId id="871" r:id="rId24"/>
    <p:sldId id="350" r:id="rId25"/>
    <p:sldId id="380" r:id="rId26"/>
    <p:sldId id="389" r:id="rId27"/>
    <p:sldId id="363" r:id="rId28"/>
    <p:sldId id="359" r:id="rId29"/>
    <p:sldId id="284" r:id="rId30"/>
    <p:sldId id="367" r:id="rId31"/>
    <p:sldId id="873" r:id="rId32"/>
    <p:sldId id="392" r:id="rId33"/>
    <p:sldId id="859" r:id="rId34"/>
    <p:sldId id="875" r:id="rId35"/>
    <p:sldId id="275" r:id="rId36"/>
    <p:sldId id="276" r:id="rId37"/>
    <p:sldId id="279" r:id="rId38"/>
    <p:sldId id="286" r:id="rId39"/>
    <p:sldId id="287" r:id="rId40"/>
    <p:sldId id="288" r:id="rId41"/>
    <p:sldId id="289" r:id="rId42"/>
    <p:sldId id="870" r:id="rId43"/>
    <p:sldId id="857" r:id="rId44"/>
    <p:sldId id="860" r:id="rId45"/>
    <p:sldId id="295" r:id="rId46"/>
    <p:sldId id="296" r:id="rId47"/>
    <p:sldId id="297" r:id="rId48"/>
    <p:sldId id="298" r:id="rId49"/>
    <p:sldId id="299" r:id="rId50"/>
    <p:sldId id="858" r:id="rId51"/>
    <p:sldId id="854" r:id="rId52"/>
    <p:sldId id="862" r:id="rId53"/>
    <p:sldId id="864" r:id="rId54"/>
    <p:sldId id="855" r:id="rId55"/>
    <p:sldId id="865" r:id="rId56"/>
    <p:sldId id="856" r:id="rId57"/>
    <p:sldId id="872" r:id="rId58"/>
    <p:sldId id="876" r:id="rId59"/>
    <p:sldId id="868" r:id="rId60"/>
    <p:sldId id="869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141"/>
    <a:srgbClr val="8C8C94"/>
    <a:srgbClr val="3C3EB2"/>
    <a:srgbClr val="D3D3D3"/>
    <a:srgbClr val="8E8E93"/>
    <a:srgbClr val="147EFB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6"/>
    <p:restoredTop sz="96405"/>
  </p:normalViewPr>
  <p:slideViewPr>
    <p:cSldViewPr snapToGrid="0" snapToObjects="1">
      <p:cViewPr varScale="1">
        <p:scale>
          <a:sx n="138" d="100"/>
          <a:sy n="138" d="100"/>
        </p:scale>
        <p:origin x="18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10459</c:v>
                </c:pt>
                <c:pt idx="1">
                  <c:v>13786</c:v>
                </c:pt>
                <c:pt idx="2">
                  <c:v>18923</c:v>
                </c:pt>
                <c:pt idx="3">
                  <c:v>22679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6-5F41-AB68-CC880B71D3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0966768"/>
        <c:axId val="871256560"/>
      </c:barChart>
      <c:catAx>
        <c:axId val="870966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Round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1256560"/>
        <c:crosses val="autoZero"/>
        <c:auto val="1"/>
        <c:lblAlgn val="ctr"/>
        <c:lblOffset val="100"/>
        <c:noMultiLvlLbl val="0"/>
      </c:catAx>
      <c:valAx>
        <c:axId val="87125656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Yes-Ands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7096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Types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D2-B343-B32A-43A6F6CCD6A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D2-B343-B32A-43A6F6CCD6A5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8D2-B343-B32A-43A6F6CCD6A5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8D2-B343-B32A-43A6F6CCD6A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D2-B343-B32A-43A6F6CCD6A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8D2-B343-B32A-43A6F6CCD6A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8D2-B343-B32A-43A6F6CCD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Yes-but</c:v>
                </c:pt>
                <c:pt idx="1">
                  <c:v>Implicit</c:v>
                </c:pt>
                <c:pt idx="2">
                  <c:v>Explicit</c:v>
                </c:pt>
                <c:pt idx="3">
                  <c:v>Contra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78</c:v>
                </c:pt>
                <c:pt idx="2">
                  <c:v>15</c:v>
                </c:pt>
                <c:pt idx="3">
                  <c:v>5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2-B343-B32A-43A6F6CCD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B6-DA4E-8753-1BD70F32BD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1B6-DA4E-8753-1BD70F32BD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B6-DA4E-8753-1BD70F32BD58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1B6-DA4E-8753-1BD70F32BD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Sheet1!$E$4:$E$7</c:f>
              <c:strCache>
                <c:ptCount val="4"/>
                <c:pt idx="0">
                  <c:v>Other</c:v>
                </c:pt>
                <c:pt idx="1">
                  <c:v>SPOLIN</c:v>
                </c:pt>
                <c:pt idx="2">
                  <c:v>Other à SPOLIN</c:v>
                </c:pt>
                <c:pt idx="3">
                  <c:v>Gold</c:v>
                </c:pt>
              </c:strCache>
            </c:strRef>
          </c:cat>
          <c:val>
            <c:numRef>
              <c:f>Sheet1!$F$4:$F$7</c:f>
              <c:numCache>
                <c:formatCode>General</c:formatCode>
                <c:ptCount val="4"/>
                <c:pt idx="0">
                  <c:v>3.59</c:v>
                </c:pt>
                <c:pt idx="1">
                  <c:v>3.37</c:v>
                </c:pt>
                <c:pt idx="2">
                  <c:v>3.27</c:v>
                </c:pt>
                <c:pt idx="3">
                  <c:v>1.93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6-DA4E-8753-1BD70F32B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634912"/>
        <c:axId val="948021408"/>
      </c:barChart>
      <c:catAx>
        <c:axId val="90263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8021408"/>
        <c:crosses val="autoZero"/>
        <c:auto val="1"/>
        <c:lblAlgn val="ctr"/>
        <c:lblOffset val="100"/>
        <c:noMultiLvlLbl val="0"/>
      </c:catAx>
      <c:valAx>
        <c:axId val="94802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263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random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In-domain</c:v>
                </c:pt>
                <c:pt idx="1">
                  <c:v>Out-of-domain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ED-DE44-B91B-1C066CEE82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DRRN (baseline)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In-domain</c:v>
                </c:pt>
                <c:pt idx="1">
                  <c:v>Out-of-domain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70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ED-DE44-B91B-1C066CEE82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04892208"/>
        <c:axId val="1004663552"/>
      </c:barChart>
      <c:catAx>
        <c:axId val="100489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663552"/>
        <c:crosses val="autoZero"/>
        <c:auto val="1"/>
        <c:lblAlgn val="ctr"/>
        <c:lblOffset val="100"/>
        <c:noMultiLvlLbl val="0"/>
      </c:catAx>
      <c:valAx>
        <c:axId val="1004663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489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7A229-29E0-2840-9C8E-A794C10517F2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EC450-B4E2-164A-9D61-F138A0758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ndorabots.com/mitsuk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lab.research.google.com/drive/1PslHE4Rl4RqSa20s7HEp0ZKITBir6ez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I realize that not everybody is in the NLP space, so I’ll take some time to explain dialogue systems. There’s mianly two kinds, task-oriented and open-domain or conversational dialogue systems. The latter is what our work is focusing on improving, and here are some fictional examples that are greate examples.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4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KR" dirty="0"/>
              <a:t>n the same slide say how mnay have been collected, emphasize it’s not huge compared to other corpora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8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enough.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68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Let’s try this idea of bootstrapping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4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call our corpus the Selected Pairs of </a:t>
            </a:r>
            <a:r>
              <a:rPr lang="en-US" dirty="0" err="1"/>
              <a:t>ImprovisatioN</a:t>
            </a:r>
            <a:r>
              <a:rPr lang="en-US" dirty="0"/>
              <a:t> corpus, after Viola Spolin.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</a:t>
            </a:r>
            <a:r>
              <a:rPr lang="en-KR" dirty="0"/>
              <a:t>ot sure if showing specific types is very useful)</a:t>
            </a:r>
          </a:p>
          <a:p>
            <a:endParaRPr lang="en-KR" dirty="0"/>
          </a:p>
          <a:p>
            <a:r>
              <a:rPr lang="en-KR" dirty="0"/>
              <a:t>Labelling a subset of the development set shows that most yes-ands are implicit and that only a few non-yesands are contradictions. It shows that in most cases, at least in movies and improv, the reality projected by a previous dialogue turn is rarely outrightly rejected. Usually, it is more irrelevant.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Just a piechart – and just call out the types </a:t>
            </a:r>
          </a:p>
          <a:p>
            <a:r>
              <a:rPr lang="en-KR" dirty="0"/>
              <a:t>M</a:t>
            </a:r>
            <a:r>
              <a:rPr lang="en-US" dirty="0" err="1"/>
              <a:t>ak</a:t>
            </a:r>
            <a:r>
              <a:rPr lang="en-KR" dirty="0"/>
              <a:t>e some examples shorter to make it cleaer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8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Explain what others are: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89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Evaluation results show improvements compared to existing datasets, although fine-tuning models with both existing dataset and SPOLIN does not lead to significant improvement except for Persona-chat.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Keep the average of all the models since the pattern is consistent and show fewere examples </a:t>
            </a:r>
          </a:p>
          <a:p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4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KR" dirty="0"/>
              <a:t>68K yes-ands &amp; 44K non-yes-ands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Reason for only going through a subset of </a:t>
            </a:r>
            <a:r>
              <a:rPr lang="en-US" dirty="0" err="1"/>
              <a:t>SubTle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Heuristics for finding alternations mean that </a:t>
            </a:r>
            <a:r>
              <a:rPr lang="en-US" dirty="0" err="1"/>
              <a:t>SubTle's</a:t>
            </a:r>
            <a:r>
              <a:rPr lang="en-US" dirty="0"/>
              <a:t> utterances are shorter than those in </a:t>
            </a:r>
            <a:r>
              <a:rPr lang="en-US" dirty="0" err="1"/>
              <a:t>Spontaneantion</a:t>
            </a:r>
            <a:r>
              <a:rPr lang="en-US" dirty="0"/>
              <a:t> and Cornell, so once the proportion of utterances longer than the average length of  in </a:t>
            </a:r>
            <a:r>
              <a:rPr lang="en-US" dirty="0" err="1"/>
              <a:t>Spontaneanation</a:t>
            </a:r>
            <a:r>
              <a:rPr lang="en-US" dirty="0"/>
              <a:t> and Cornell (18.5 words) is less than 40%, we stop further collection in the remainder of the dataset. </a:t>
            </a:r>
          </a:p>
          <a:p>
            <a:endParaRPr lang="en-US" dirty="0"/>
          </a:p>
          <a:p>
            <a:r>
              <a:rPr lang="en-US" dirty="0"/>
              <a:t>This was collected after the paper submission and with the evaluation results, so the extended version of the dataset has not been systematically evaluated.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Get back to the cylinder diagram and circle subtle and explain it 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85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Show demo if there is time for it. (Or show examples on project page: https://spolin.isi.edu) </a:t>
            </a:r>
          </a:p>
          <a:p>
            <a:endParaRPr lang="en-KR" dirty="0"/>
          </a:p>
          <a:p>
            <a:r>
              <a:rPr lang="en-KR" dirty="0"/>
              <a:t>Cherrypick some prompts that have shown promise to be relatively consistent. Refer to examples on project page. </a:t>
            </a:r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Give a lot of caveats before doing the live demo (warnings and apologies) </a:t>
            </a:r>
          </a:p>
          <a:p>
            <a:r>
              <a:rPr lang="en-KR" dirty="0"/>
              <a:t>Turning up temperature a bit and MMI temp considerably was quite useful 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8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(Contributions paraphrased or copied from paper)</a:t>
            </a:r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KR" dirty="0"/>
              <a:t>Conversational dialogue systems have come a long way, starting from Eliza that uses rule-based heuristics to mimic a psychotherapist to completely end to end models based off of GPT-2 with billlions of parameters trained with billions of sentences. However, modern neural conversational dialogue systems still exhibit a number of common issues that show that there is still a long way to go before we can be talking to TARS or Samantha. 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9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As part of the trade-off to become general enough to answer anything, the models sometimes respond with something that is completely irreleveant and non-sensical. </a:t>
            </a:r>
            <a:r>
              <a:rPr lang="en-US" dirty="0"/>
              <a:t>L</a:t>
            </a:r>
            <a:r>
              <a:rPr lang="en-KR" dirty="0"/>
              <a:t>ook at this response from a DialoGPT model released late last year by Microsoft.  </a:t>
            </a:r>
          </a:p>
          <a:p>
            <a:endParaRPr lang="en-KR" dirty="0"/>
          </a:p>
          <a:p>
            <a:r>
              <a:rPr lang="en-KR" dirty="0"/>
              <a:t>THe rep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Should I / Do I have time to list related work that have previously tried to address these issues and how they overlooked this aspect of communication.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First example from mitsuku: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winner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Loebner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Prize a record 5 times.</a:t>
            </a:r>
          </a:p>
          <a:p>
            <a:r>
              <a:rPr lang="en-US" dirty="0">
                <a:hlinkClick r:id="rId3"/>
              </a:rPr>
              <a:t>https://www.pandorabots.com/mitsuku/</a:t>
            </a:r>
            <a:endParaRPr lang="en-KR" dirty="0"/>
          </a:p>
          <a:p>
            <a:endParaRPr lang="en-KR" dirty="0"/>
          </a:p>
          <a:p>
            <a:r>
              <a:rPr lang="en-KR" dirty="0"/>
              <a:t>Second example from DialoGPT implementation on colab, link from official DialoGPT repo: </a:t>
            </a:r>
            <a:r>
              <a:rPr lang="en-US" dirty="0">
                <a:hlinkClick r:id="rId4"/>
              </a:rPr>
              <a:t>https://colab.research.google.com/drive/1PslHE4Rl4RqSa20s7HEp0ZKITBir6ezE</a:t>
            </a:r>
            <a:endParaRPr lang="en-KR" dirty="0"/>
          </a:p>
          <a:p>
            <a:endParaRPr lang="en-KR" dirty="0"/>
          </a:p>
          <a:p>
            <a:r>
              <a:rPr lang="en-KR" dirty="0"/>
              <a:t>Cleverbot example from cleverbot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Another commonly known problem is responding with a relevant but generic response that could work for many cases, such as I don’t know or simply No or Yes in this example. This preempts further conversation or forces the user to be creative in order to continue a conversation. </a:t>
            </a:r>
          </a:p>
          <a:p>
            <a:endParaRPr lang="en-KR" dirty="0"/>
          </a:p>
          <a:p>
            <a:r>
              <a:rPr lang="en-KR" dirty="0"/>
              <a:t>We bel</a:t>
            </a:r>
            <a:r>
              <a:rPr lang="en-US" dirty="0" err="1"/>
              <a:t>ie</a:t>
            </a:r>
            <a:r>
              <a:rPr lang="en-KR" dirty="0"/>
              <a:t>ve that these responses we’ve shown you are undesirable because of a lack of grounding.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Another commonly known problem is responding with a relevant but generic response that could work for many cases, such as I don’t know or simply No or Yes in this example. This preempts further conversation or forces the user to be creative in order to continue a conversation. </a:t>
            </a:r>
          </a:p>
          <a:p>
            <a:endParaRPr lang="en-KR" dirty="0"/>
          </a:p>
          <a:p>
            <a:r>
              <a:rPr lang="en-KR" dirty="0"/>
              <a:t>We bel</a:t>
            </a:r>
            <a:r>
              <a:rPr lang="en-US" dirty="0" err="1"/>
              <a:t>ie</a:t>
            </a:r>
            <a:r>
              <a:rPr lang="en-KR" dirty="0"/>
              <a:t>ve that these responses we’ve shown you are undesirable because of a lack of grounding.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9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Another commonly known problem is responding with a relevant but generic response that could work for many cases, such as I don’t know or simply No or Yes in this example. This preempts further conversation or forces the user to be creative in order to continue a conversation. </a:t>
            </a:r>
          </a:p>
          <a:p>
            <a:endParaRPr lang="en-KR" dirty="0"/>
          </a:p>
          <a:p>
            <a:r>
              <a:rPr lang="en-KR" dirty="0"/>
              <a:t>We bel</a:t>
            </a:r>
            <a:r>
              <a:rPr lang="en-US" dirty="0" err="1"/>
              <a:t>ie</a:t>
            </a:r>
            <a:r>
              <a:rPr lang="en-KR" dirty="0"/>
              <a:t>ve that these responses we’ve shown you are undesirable because of a lack of grounding.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3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For our work we're drawing inspriation from improvisational theatre, improv because improvisers rely on various grounding techniques to act out a scene. One o the most important principles in imprvo is yes-and principle. It states that ...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So what do we have at hand to take advantage of? </a:t>
            </a:r>
          </a:p>
          <a:p>
            <a:endParaRPr lang="en-KR" dirty="0"/>
          </a:p>
          <a:p>
            <a:r>
              <a:rPr lang="en-KR" dirty="0"/>
              <a:t>Well there are existing text-based dialogue datasets.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4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75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78DE0-20F9-E644-AC80-72F93D458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29AD2-45AE-9C40-AE43-F15ACF9E5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7AACE-32E3-E142-BAFE-78108FED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E29C8-87C7-1847-8BE5-21784050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1FC7A-9D5C-BF49-AE21-73B5B4407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81B07-D6AE-754F-89C8-66780023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7644A-9722-D746-8CCC-945FFC4CE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CAFD-A61A-CF4F-AA82-C762A1F0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DCF8-D4C0-474F-A306-CAB1558F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6F355-4F0C-4D48-A690-B3B8C134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8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61741-AF2F-B54F-8C77-50D838401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58710-8FF0-3249-93F2-85CE0CAA5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40CC9-C991-8E49-8A85-C244E2CC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1259-1A81-194C-81F7-75C398CD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BEA97-A14E-5947-ACF8-086B4B8E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3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B4D3-0807-AD4F-8879-74826672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96608-5A63-EB40-B132-C6DFF856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937BF-0CAA-6D4B-8A91-E1C09BE1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755-1E55-294C-947B-BB04C453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346E-A8BD-8A46-9542-D1BE41E1C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7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60281-C5D6-1E4B-93C8-C7D45DFE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D3A73-5CA9-E84D-96F1-BDE9A04A6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EAE47-A9DC-C64B-AE2F-8AF0CC1E4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FFFED-145F-7A4D-855C-4BA3979E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BB80-1171-664D-AECF-E83BA051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6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AF2D-084B-F244-AFC4-DE03A38DF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BE8AD-C37A-1045-973E-FB9F78A61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51EF3-3376-4045-AC88-98DC846A9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5625C-89A8-9544-AEA9-CE9412C9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5A1AA-30F3-0242-AC3F-2D10B3F1D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085AA-97F9-6E4E-84EA-74EF68AC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1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EFDE-951C-4748-BCCC-0C0CB6D1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1E345-0D50-CD4B-8F34-DD0023B1F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648A8-FE19-8843-8CD3-1205F34EE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2C44AA-F2B6-794B-BC62-29D31D710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D6CB4-1190-7B43-8BC3-4C3E786C7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076EB-2569-5943-8AD0-2C587D86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3768D-0350-D14D-BDB4-810B3AC7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6CC6F-3FC3-1E41-8173-7FF6C089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8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BFF-B9CD-8B42-A8B2-84BA57E3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0210D-E25A-CC46-92AF-F64F8AF4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899BC-2F4C-9D46-924C-1B1CF09E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972E5-FAE4-DB43-8302-7739686E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1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D8E6F-3435-D941-8D77-39462022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ABFD7B-5279-394C-8933-9D7228F4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2EE6E-AF2D-F54F-A0B2-3C3CE6D3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73AB-BA11-CE4B-A6EA-6BCD8D75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DC5C-96B0-3B40-B795-C00676CDD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2DF29-282A-FD4D-8253-8C956CBBB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341AC-FFB2-064C-BFFA-BF3A5554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F9420-61E0-8342-B950-11E2805C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43CF3C-C682-C74F-A8D2-2F7372EE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9F1D-55FF-2F4E-ABBD-4962F56A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7DEB79-00A9-D24A-83E1-E9D640CE8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4AB62-E59D-6842-B26A-AAB352294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ED6DA-E662-A945-A5A7-D8D8C227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3A94B-6317-CD45-9787-5A197347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8DE56-D300-1D46-A21C-50FA4316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6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B78BE-0CFD-BF47-BE7F-0BC5FA9E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9474A-E698-E644-8F01-64F60C0B4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8190E-E07E-224F-B9B3-D3B7D4B9B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94935-D939-5046-A3BF-5DE56BB34223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FAA28-29DD-C34A-9009-E2ACF4E7B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C5E6-F158-FC40-9F71-32A3F5FC9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74A20-ED35-5641-8173-A30F83D6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38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polin.isi.ed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se-east/spoli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7" Type="http://schemas.openxmlformats.org/officeDocument/2006/relationships/image" Target="../media/image86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tiff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tiff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cleverbot.com/" TargetMode="External"/><Relationship Id="rId4" Type="http://schemas.openxmlformats.org/officeDocument/2006/relationships/image" Target="../media/image14.svg"/><Relationship Id="rId9" Type="http://schemas.openxmlformats.org/officeDocument/2006/relationships/image" Target="../media/image16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3.png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A799-4EBB-E540-AEE7-52F3736E6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272" y="1214438"/>
            <a:ext cx="1075904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Theory of Mind and Intent in Procedural Agents: Learning Lessons from Improvisational Theater and Text-based Adventure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11804-0FEB-1048-974B-905938B0D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279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Jonathan May</a:t>
            </a:r>
          </a:p>
          <a:p>
            <a:r>
              <a:rPr lang="en-US" dirty="0"/>
              <a:t>University of Southern California </a:t>
            </a:r>
            <a:br>
              <a:rPr lang="en-US" dirty="0"/>
            </a:br>
            <a:r>
              <a:rPr lang="en-US" dirty="0"/>
              <a:t>Information Sciences Institute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3B220B-78F2-E64B-9828-70F818DB6DDE}"/>
              </a:ext>
            </a:extLst>
          </p:cNvPr>
          <p:cNvSpPr/>
          <p:nvPr/>
        </p:nvSpPr>
        <p:spPr>
          <a:xfrm>
            <a:off x="3048000" y="55485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Penn CIS 700 – Interactive Fiction and Text Generation</a:t>
            </a:r>
          </a:p>
          <a:p>
            <a:pPr algn="ctr"/>
            <a:r>
              <a:rPr lang="en-US" dirty="0"/>
              <a:t>April 12,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B887B-989C-F142-84D3-D8326E4385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61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8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F7FD-5EE3-884E-904F-9D8BED09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FDACB-55F7-5848-80E4-506DFA8B5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0585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(nearly done!)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Improving </a:t>
            </a:r>
            <a:r>
              <a:rPr lang="en-US" u="sng" dirty="0"/>
              <a:t>grounding</a:t>
            </a:r>
            <a:r>
              <a:rPr lang="en-US" dirty="0"/>
              <a:t> in dialogue via improvisational theater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to make </a:t>
            </a:r>
            <a:r>
              <a:rPr lang="en-US" u="sng" dirty="0"/>
              <a:t>decisions</a:t>
            </a:r>
            <a:r>
              <a:rPr lang="en-US" dirty="0"/>
              <a:t> by playing text adventure games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46195-8878-AE4C-9B17-BFC40FF8F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9865" y="1505197"/>
            <a:ext cx="1488374" cy="1923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65B60-C2C7-D740-B3F8-BB43F55FB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7780" y="4070133"/>
            <a:ext cx="1488374" cy="1923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2752F-0AC5-F44B-8307-D83F1E42DE08}"/>
              </a:ext>
            </a:extLst>
          </p:cNvPr>
          <p:cNvSpPr txBox="1"/>
          <p:nvPr/>
        </p:nvSpPr>
        <p:spPr>
          <a:xfrm>
            <a:off x="9892331" y="3517775"/>
            <a:ext cx="22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Hyundong</a:t>
            </a:r>
            <a:r>
              <a:rPr lang="en-US" dirty="0"/>
              <a:t> (Justin) Cho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E9297-C194-3744-9005-73263866E998}"/>
              </a:ext>
            </a:extLst>
          </p:cNvPr>
          <p:cNvSpPr txBox="1"/>
          <p:nvPr/>
        </p:nvSpPr>
        <p:spPr>
          <a:xfrm>
            <a:off x="10479444" y="6107234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Xusen</a:t>
            </a:r>
            <a:r>
              <a:rPr lang="en-US" dirty="0"/>
              <a:t> Yin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B7BD2E-0237-1342-A407-85422E949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267" y="1500922"/>
            <a:ext cx="1401164" cy="110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D285E-283C-3543-8EAF-2DC82EC853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006" y="4800140"/>
            <a:ext cx="1002425" cy="11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A13A1E-B917-5546-A615-87287E4140AC}"/>
              </a:ext>
            </a:extLst>
          </p:cNvPr>
          <p:cNvSpPr txBox="1"/>
          <p:nvPr/>
        </p:nvSpPr>
        <p:spPr>
          <a:xfrm>
            <a:off x="8268563" y="585587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5EAA1-42FC-6C47-A53C-BB41C67C02D7}"/>
              </a:ext>
            </a:extLst>
          </p:cNvPr>
          <p:cNvSpPr txBox="1"/>
          <p:nvPr/>
        </p:nvSpPr>
        <p:spPr>
          <a:xfrm>
            <a:off x="543249" y="5855870"/>
            <a:ext cx="315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Engaged Understanding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B57ED36-9AF5-BB4F-B65E-5E8948E76BBF}"/>
              </a:ext>
            </a:extLst>
          </p:cNvPr>
          <p:cNvSpPr/>
          <p:nvPr/>
        </p:nvSpPr>
        <p:spPr>
          <a:xfrm>
            <a:off x="6372640" y="4003964"/>
            <a:ext cx="1801542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D884E1-D95A-A444-9A27-41BD420910A5}"/>
              </a:ext>
            </a:extLst>
          </p:cNvPr>
          <p:cNvSpPr/>
          <p:nvPr/>
        </p:nvSpPr>
        <p:spPr>
          <a:xfrm flipH="1">
            <a:off x="3787916" y="4003964"/>
            <a:ext cx="1644351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6B3A9-CDCD-1A4A-A7CD-800E5A74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48" y="3637128"/>
            <a:ext cx="2697887" cy="212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B2F0E-342E-2A46-A3F6-4C4ACE72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054" y="3637129"/>
            <a:ext cx="1863065" cy="221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F7F27-F314-994D-B498-8F22B3BD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0" y="1170564"/>
            <a:ext cx="3175000" cy="17018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D07ACB1-0434-044F-A011-CD753858713A}"/>
              </a:ext>
            </a:extLst>
          </p:cNvPr>
          <p:cNvSpPr/>
          <p:nvPr/>
        </p:nvSpPr>
        <p:spPr>
          <a:xfrm>
            <a:off x="3467335" y="484229"/>
            <a:ext cx="7255824" cy="6305798"/>
          </a:xfrm>
          <a:custGeom>
            <a:avLst/>
            <a:gdLst>
              <a:gd name="connsiteX0" fmla="*/ 0 w 7255824"/>
              <a:gd name="connsiteY0" fmla="*/ 486889 h 6305798"/>
              <a:gd name="connsiteX1" fmla="*/ 0 w 7255824"/>
              <a:gd name="connsiteY1" fmla="*/ 486889 h 6305798"/>
              <a:gd name="connsiteX2" fmla="*/ 130629 w 7255824"/>
              <a:gd name="connsiteY2" fmla="*/ 6305798 h 6305798"/>
              <a:gd name="connsiteX3" fmla="*/ 7255824 w 7255824"/>
              <a:gd name="connsiteY3" fmla="*/ 6127668 h 6305798"/>
              <a:gd name="connsiteX4" fmla="*/ 6780811 w 7255824"/>
              <a:gd name="connsiteY4" fmla="*/ 914400 h 6305798"/>
              <a:gd name="connsiteX5" fmla="*/ 4809507 w 7255824"/>
              <a:gd name="connsiteY5" fmla="*/ 0 h 6305798"/>
              <a:gd name="connsiteX6" fmla="*/ 23751 w 7255824"/>
              <a:gd name="connsiteY6" fmla="*/ 71252 h 6305798"/>
              <a:gd name="connsiteX7" fmla="*/ 0 w 7255824"/>
              <a:gd name="connsiteY7" fmla="*/ 486889 h 630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55824" h="6305798">
                <a:moveTo>
                  <a:pt x="0" y="486889"/>
                </a:moveTo>
                <a:lnTo>
                  <a:pt x="0" y="486889"/>
                </a:lnTo>
                <a:lnTo>
                  <a:pt x="130629" y="6305798"/>
                </a:lnTo>
                <a:lnTo>
                  <a:pt x="7255824" y="6127668"/>
                </a:lnTo>
                <a:lnTo>
                  <a:pt x="6780811" y="914400"/>
                </a:lnTo>
                <a:lnTo>
                  <a:pt x="4809507" y="0"/>
                </a:lnTo>
                <a:lnTo>
                  <a:pt x="23751" y="71252"/>
                </a:lnTo>
                <a:lnTo>
                  <a:pt x="0" y="486889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D86D6-F292-9B4E-A6D7-EF58FF256A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736" y="208662"/>
            <a:ext cx="1488374" cy="19238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1D7DEA-6ABE-CB4E-A238-F05BF267C407}"/>
              </a:ext>
            </a:extLst>
          </p:cNvPr>
          <p:cNvSpPr txBox="1"/>
          <p:nvPr/>
        </p:nvSpPr>
        <p:spPr>
          <a:xfrm>
            <a:off x="859202" y="2221240"/>
            <a:ext cx="22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Hyundong</a:t>
            </a:r>
            <a:r>
              <a:rPr lang="en-US" dirty="0"/>
              <a:t> (Justin) Cho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9EFEFE-E5D0-3B44-92D6-053FF9D06354}"/>
              </a:ext>
            </a:extLst>
          </p:cNvPr>
          <p:cNvSpPr txBox="1"/>
          <p:nvPr/>
        </p:nvSpPr>
        <p:spPr>
          <a:xfrm>
            <a:off x="784847" y="2744518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(Cho and May, ACL 2020)</a:t>
            </a:r>
          </a:p>
        </p:txBody>
      </p:sp>
    </p:spTree>
    <p:extLst>
      <p:ext uri="{BB962C8B-B14F-4D97-AF65-F5344CB8AC3E}">
        <p14:creationId xmlns:p14="http://schemas.microsoft.com/office/powerpoint/2010/main" val="249311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2529-5215-4449-9454-C5B913E1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Grounding in Dialogue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4E7FD-0DF3-5244-B1B5-9B3808DC3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64366" cy="4186292"/>
          </a:xfrm>
        </p:spPr>
        <p:txBody>
          <a:bodyPr>
            <a:normAutofit/>
          </a:bodyPr>
          <a:lstStyle/>
          <a:p>
            <a:r>
              <a:rPr lang="en-US" dirty="0"/>
              <a:t>Types of evidence of understanding (Clark and Shaefer, 1989)</a:t>
            </a:r>
          </a:p>
          <a:p>
            <a:pPr lvl="1"/>
            <a:r>
              <a:rPr lang="en-US" dirty="0"/>
              <a:t>Display </a:t>
            </a:r>
            <a:r>
              <a:rPr lang="en-US" dirty="0">
                <a:sym typeface="Wingdings" pitchFamily="2" charset="2"/>
              </a:rPr>
              <a:t> verbatim repetition </a:t>
            </a:r>
          </a:p>
          <a:p>
            <a:pPr lvl="1"/>
            <a:r>
              <a:rPr lang="en-US" dirty="0">
                <a:sym typeface="Wingdings" pitchFamily="2" charset="2"/>
              </a:rPr>
              <a:t>Demonstrate  articulate part of input</a:t>
            </a:r>
          </a:p>
          <a:p>
            <a:pPr lvl="1"/>
            <a:r>
              <a:rPr lang="en-US" dirty="0">
                <a:sym typeface="Wingdings" pitchFamily="2" charset="2"/>
              </a:rPr>
              <a:t>Acknowledgement  Nodding or expressing agreement</a:t>
            </a:r>
          </a:p>
          <a:p>
            <a:pPr lvl="1"/>
            <a:r>
              <a:rPr lang="en-US" dirty="0">
                <a:sym typeface="Wingdings" pitchFamily="2" charset="2"/>
              </a:rPr>
              <a:t>Initiation of relevant new contribution Start in on the next contribution that would be relevant at a level as high as the current one </a:t>
            </a:r>
          </a:p>
          <a:p>
            <a:r>
              <a:rPr lang="en-US" dirty="0">
                <a:sym typeface="Wingdings" pitchFamily="2" charset="2"/>
              </a:rPr>
              <a:t>Relevant new contributions move the discussion along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56BC13A6-EFB5-AF4A-BA66-BEC00F6231A6}"/>
              </a:ext>
            </a:extLst>
          </p:cNvPr>
          <p:cNvSpPr/>
          <p:nvPr/>
        </p:nvSpPr>
        <p:spPr>
          <a:xfrm>
            <a:off x="10055468" y="1290464"/>
            <a:ext cx="1899139" cy="318977"/>
          </a:xfrm>
          <a:prstGeom prst="wedgeRoundRectCallout">
            <a:avLst>
              <a:gd name="adj1" fmla="val 53327"/>
              <a:gd name="adj2" fmla="val 28246"/>
              <a:gd name="adj3" fmla="val 16667"/>
            </a:avLst>
          </a:prstGeom>
          <a:solidFill>
            <a:srgbClr val="14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love Star Wars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1435ED9-F2F3-4C42-8693-51ED7B6EA292}"/>
              </a:ext>
            </a:extLst>
          </p:cNvPr>
          <p:cNvSpPr/>
          <p:nvPr/>
        </p:nvSpPr>
        <p:spPr>
          <a:xfrm>
            <a:off x="8814390" y="1741509"/>
            <a:ext cx="2797318" cy="580675"/>
          </a:xfrm>
          <a:prstGeom prst="wedgeRoundRectCallout">
            <a:avLst>
              <a:gd name="adj1" fmla="val -54694"/>
              <a:gd name="adj2" fmla="val 33801"/>
              <a:gd name="adj3" fmla="val 16667"/>
            </a:avLst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think you said “I love Star Wars.” Is that right?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E49AD3A-FB1C-8C4C-96C4-CDFA8AB33AEF}"/>
              </a:ext>
            </a:extLst>
          </p:cNvPr>
          <p:cNvSpPr/>
          <p:nvPr/>
        </p:nvSpPr>
        <p:spPr>
          <a:xfrm>
            <a:off x="9457592" y="2460335"/>
            <a:ext cx="2497015" cy="346887"/>
          </a:xfrm>
          <a:prstGeom prst="wedgeRoundRectCallout">
            <a:avLst>
              <a:gd name="adj1" fmla="val 53327"/>
              <a:gd name="adj2" fmla="val 28246"/>
              <a:gd name="adj3" fmla="val 16667"/>
            </a:avLst>
          </a:prstGeom>
          <a:solidFill>
            <a:srgbClr val="14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droids are so cute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67C97D4-A9BB-9E44-96E7-77B9BBEC9D30}"/>
              </a:ext>
            </a:extLst>
          </p:cNvPr>
          <p:cNvSpPr/>
          <p:nvPr/>
        </p:nvSpPr>
        <p:spPr>
          <a:xfrm>
            <a:off x="8814390" y="2939290"/>
            <a:ext cx="1783272" cy="401086"/>
          </a:xfrm>
          <a:prstGeom prst="wedgeRoundRectCallout">
            <a:avLst>
              <a:gd name="adj1" fmla="val -54694"/>
              <a:gd name="adj2" fmla="val 33801"/>
              <a:gd name="adj3" fmla="val 16667"/>
            </a:avLst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Yep, the droids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29A302B-A01E-BA4F-8B71-4E5207E781DC}"/>
              </a:ext>
            </a:extLst>
          </p:cNvPr>
          <p:cNvSpPr/>
          <p:nvPr/>
        </p:nvSpPr>
        <p:spPr>
          <a:xfrm>
            <a:off x="10284068" y="3478527"/>
            <a:ext cx="1670539" cy="568446"/>
          </a:xfrm>
          <a:prstGeom prst="wedgeRoundRectCallout">
            <a:avLst>
              <a:gd name="adj1" fmla="val 53327"/>
              <a:gd name="adj2" fmla="val 28246"/>
              <a:gd name="adj3" fmla="val 16667"/>
            </a:avLst>
          </a:prstGeom>
          <a:solidFill>
            <a:srgbClr val="14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 kids have all the toys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1F2DD5A-283D-924F-9A5A-0FE0EB8AE0C0}"/>
              </a:ext>
            </a:extLst>
          </p:cNvPr>
          <p:cNvSpPr/>
          <p:nvPr/>
        </p:nvSpPr>
        <p:spPr>
          <a:xfrm>
            <a:off x="8814390" y="4185124"/>
            <a:ext cx="1783272" cy="401086"/>
          </a:xfrm>
          <a:prstGeom prst="wedgeRoundRectCallout">
            <a:avLst>
              <a:gd name="adj1" fmla="val -54694"/>
              <a:gd name="adj2" fmla="val 33801"/>
              <a:gd name="adj3" fmla="val 16667"/>
            </a:avLst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Uh huh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95BDB08-713E-9C42-9249-7D809575554F}"/>
              </a:ext>
            </a:extLst>
          </p:cNvPr>
          <p:cNvSpPr/>
          <p:nvPr/>
        </p:nvSpPr>
        <p:spPr>
          <a:xfrm>
            <a:off x="9275884" y="4724361"/>
            <a:ext cx="2678723" cy="568446"/>
          </a:xfrm>
          <a:prstGeom prst="wedgeRoundRectCallout">
            <a:avLst>
              <a:gd name="adj1" fmla="val 53327"/>
              <a:gd name="adj2" fmla="val 28246"/>
              <a:gd name="adj3" fmla="val 16667"/>
            </a:avLst>
          </a:prstGeom>
          <a:solidFill>
            <a:srgbClr val="14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dressed up as a Wookie for Halloween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5C25A4A-9332-D54B-94C8-60659C94E29C}"/>
              </a:ext>
            </a:extLst>
          </p:cNvPr>
          <p:cNvSpPr/>
          <p:nvPr/>
        </p:nvSpPr>
        <p:spPr>
          <a:xfrm>
            <a:off x="8814390" y="5430958"/>
            <a:ext cx="2363564" cy="718864"/>
          </a:xfrm>
          <a:prstGeom prst="wedgeRoundRectCallout">
            <a:avLst>
              <a:gd name="adj1" fmla="val -54694"/>
              <a:gd name="adj2" fmla="val 33801"/>
              <a:gd name="adj3" fmla="val 16667"/>
            </a:avLst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must have been hot in all that fur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DBF6EC-67A8-EA46-99B1-41FF15CAFB45}"/>
              </a:ext>
            </a:extLst>
          </p:cNvPr>
          <p:cNvSpPr/>
          <p:nvPr/>
        </p:nvSpPr>
        <p:spPr>
          <a:xfrm>
            <a:off x="8300852" y="4586211"/>
            <a:ext cx="3800104" cy="19214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0EAC6-0FD7-2543-B415-9BA42DAD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Improvisational Theater (Improv)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2877B-D268-9543-B7A4-2C293900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643"/>
            <a:ext cx="5615354" cy="3767101"/>
          </a:xfrm>
        </p:spPr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u="sng" dirty="0"/>
              <a:t>not</a:t>
            </a:r>
            <a:r>
              <a:rPr lang="en-US" dirty="0"/>
              <a:t> “improv comedy” (though in practice we will be using comedic texts)</a:t>
            </a:r>
          </a:p>
          <a:p>
            <a:r>
              <a:rPr lang="en-US" dirty="0"/>
              <a:t>Grounding very important due to lack of objective reality</a:t>
            </a:r>
          </a:p>
          <a:p>
            <a:r>
              <a:rPr lang="en-US" dirty="0"/>
              <a:t>Next relevant contribution in improv-space = “Yes, and”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03DB845-CACB-8447-9E6F-72C3A6E7E6A5}"/>
              </a:ext>
            </a:extLst>
          </p:cNvPr>
          <p:cNvSpPr/>
          <p:nvPr/>
        </p:nvSpPr>
        <p:spPr>
          <a:xfrm>
            <a:off x="9029699" y="4315017"/>
            <a:ext cx="2388578" cy="580675"/>
          </a:xfrm>
          <a:prstGeom prst="wedgeRoundRectCallout">
            <a:avLst>
              <a:gd name="adj1" fmla="val 53327"/>
              <a:gd name="adj2" fmla="val 28246"/>
              <a:gd name="adj3" fmla="val 16667"/>
            </a:avLst>
          </a:prstGeom>
          <a:solidFill>
            <a:srgbClr val="147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 feel so miserable in this rain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57CA21A-A287-014D-A690-2DB99E882B60}"/>
              </a:ext>
            </a:extLst>
          </p:cNvPr>
          <p:cNvSpPr/>
          <p:nvPr/>
        </p:nvSpPr>
        <p:spPr>
          <a:xfrm>
            <a:off x="7751201" y="5135339"/>
            <a:ext cx="2556995" cy="580675"/>
          </a:xfrm>
          <a:prstGeom prst="wedgeRoundRectCallout">
            <a:avLst>
              <a:gd name="adj1" fmla="val -54694"/>
              <a:gd name="adj2" fmla="val 33801"/>
              <a:gd name="adj3" fmla="val 16667"/>
            </a:avLst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 must be drenched without an umbrella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8A2AE-7E35-EC40-A759-903ACB11F8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773" y="1722661"/>
            <a:ext cx="3259504" cy="19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49337EF-BFFD-6E4D-B9A1-5E6E84747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565" y="3470142"/>
            <a:ext cx="3956740" cy="2028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4DF04-6041-964A-8107-DFA92B4F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Yes-And</a:t>
            </a:r>
            <a:endParaRPr lang="en-K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9A91A-8CD8-CB47-9E4A-96EBA2E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6" y="1563782"/>
            <a:ext cx="6417363" cy="4980115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Key grounding technique used in improv</a:t>
            </a:r>
            <a:endParaRPr lang="en-US" b="1" dirty="0"/>
          </a:p>
          <a:p>
            <a:pPr lvl="1"/>
            <a:r>
              <a:rPr lang="en-US" dirty="0"/>
              <a:t>A prompt (turn) </a:t>
            </a:r>
            <a:r>
              <a:rPr lang="en-US" b="1" dirty="0"/>
              <a:t>establishes</a:t>
            </a:r>
            <a:r>
              <a:rPr lang="en-US" dirty="0"/>
              <a:t> some information about the current scene that the actors are a part of</a:t>
            </a:r>
          </a:p>
          <a:p>
            <a:pPr lvl="1"/>
            <a:r>
              <a:rPr lang="en-US" dirty="0"/>
              <a:t>The responding turn should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accept the given reality from previous dialog turns (</a:t>
            </a:r>
            <a:r>
              <a:rPr lang="en-US" b="1" dirty="0"/>
              <a:t>“Yes”</a:t>
            </a:r>
            <a:r>
              <a:rPr lang="en-US" dirty="0"/>
              <a:t>)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and add new information to refine the given reality (</a:t>
            </a:r>
            <a:r>
              <a:rPr lang="en-US" b="1" dirty="0"/>
              <a:t>“and”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 call these turn pairs </a:t>
            </a:r>
            <a:r>
              <a:rPr lang="en-US" i="1" dirty="0"/>
              <a:t>yes-ands</a:t>
            </a:r>
          </a:p>
          <a:p>
            <a:r>
              <a:rPr lang="en-US" dirty="0"/>
              <a:t>How can we use improv to build dialogue systems better at grounding?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C02F58-7CD3-8D4B-8AD2-647479E22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194" y="2486247"/>
            <a:ext cx="5291958" cy="2043222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95C7D43C-9E0F-404D-984B-8F1C7CF6C6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565" y="3461606"/>
            <a:ext cx="3956739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2A0F-CF6C-814A-A157-874208DE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Basic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126CC-63EE-8444-8724-6FD1A588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Collect yes-and corpus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Fine-tune dialogue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Evaluate: is the model better?</a:t>
            </a:r>
          </a:p>
        </p:txBody>
      </p:sp>
      <p:pic>
        <p:nvPicPr>
          <p:cNvPr id="6" name="Graphic 5" descr="Robot">
            <a:extLst>
              <a:ext uri="{FF2B5EF4-FFF2-40B4-BE49-F238E27FC236}">
                <a16:creationId xmlns:a16="http://schemas.microsoft.com/office/drawing/2014/main" id="{6486D641-831C-5C40-8B85-AC799AF94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755" y="1044553"/>
            <a:ext cx="1490469" cy="14904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6C6CAEC-9BD7-694F-BA7B-6D6D06990249}"/>
              </a:ext>
            </a:extLst>
          </p:cNvPr>
          <p:cNvGrpSpPr/>
          <p:nvPr/>
        </p:nvGrpSpPr>
        <p:grpSpPr>
          <a:xfrm>
            <a:off x="8618484" y="2847743"/>
            <a:ext cx="1490469" cy="1490469"/>
            <a:chOff x="8154706" y="2605668"/>
            <a:chExt cx="1490469" cy="1490469"/>
          </a:xfrm>
        </p:grpSpPr>
        <p:pic>
          <p:nvPicPr>
            <p:cNvPr id="7" name="Graphic 6" descr="Robot">
              <a:extLst>
                <a:ext uri="{FF2B5EF4-FFF2-40B4-BE49-F238E27FC236}">
                  <a16:creationId xmlns:a16="http://schemas.microsoft.com/office/drawing/2014/main" id="{207BE44C-B6F1-724A-9FA4-E1FC91A06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54706" y="2605668"/>
              <a:ext cx="1490469" cy="14904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18B89A-F294-0E44-9955-C743D616AABC}"/>
                </a:ext>
              </a:extLst>
            </p:cNvPr>
            <p:cNvSpPr txBox="1"/>
            <p:nvPr/>
          </p:nvSpPr>
          <p:spPr>
            <a:xfrm>
              <a:off x="9069940" y="2878923"/>
              <a:ext cx="417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++</a:t>
              </a:r>
            </a:p>
          </p:txBody>
        </p:sp>
      </p:grpSp>
      <p:pic>
        <p:nvPicPr>
          <p:cNvPr id="9" name="Graphic 8" descr="Confused person">
            <a:extLst>
              <a:ext uri="{FF2B5EF4-FFF2-40B4-BE49-F238E27FC236}">
                <a16:creationId xmlns:a16="http://schemas.microsoft.com/office/drawing/2014/main" id="{01286892-F68C-FF4D-96A2-3A3FFEBB9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0189" y="3063589"/>
            <a:ext cx="1682846" cy="1682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BE24F0-12C8-FE4D-B013-E6A882386C0E}"/>
              </a:ext>
            </a:extLst>
          </p:cNvPr>
          <p:cNvSpPr txBox="1"/>
          <p:nvPr/>
        </p:nvSpPr>
        <p:spPr>
          <a:xfrm>
            <a:off x="7678131" y="24661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0DD691-BFFD-D84A-BA2F-181E98BEAA80}"/>
              </a:ext>
            </a:extLst>
          </p:cNvPr>
          <p:cNvSpPr txBox="1"/>
          <p:nvPr/>
        </p:nvSpPr>
        <p:spPr>
          <a:xfrm>
            <a:off x="9204861" y="416298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DAC77C28-76CA-D34D-BBFB-71592F3A9A95}"/>
              </a:ext>
            </a:extLst>
          </p:cNvPr>
          <p:cNvSpPr/>
          <p:nvPr/>
        </p:nvSpPr>
        <p:spPr>
          <a:xfrm>
            <a:off x="4530556" y="3666535"/>
            <a:ext cx="1490469" cy="476953"/>
          </a:xfrm>
          <a:prstGeom prst="wedgeRoundRectCallout">
            <a:avLst>
              <a:gd name="adj1" fmla="val 77928"/>
              <a:gd name="adj2" fmla="val -106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prefer bot 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C1DA66-F88B-3747-8D3F-C176E46CEDC2}"/>
              </a:ext>
            </a:extLst>
          </p:cNvPr>
          <p:cNvGrpSpPr/>
          <p:nvPr/>
        </p:nvGrpSpPr>
        <p:grpSpPr>
          <a:xfrm>
            <a:off x="9828280" y="1050548"/>
            <a:ext cx="1348932" cy="1668535"/>
            <a:chOff x="2380393" y="3499768"/>
            <a:chExt cx="1348932" cy="1668535"/>
          </a:xfrm>
        </p:grpSpPr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F9DA8ACF-EC43-5F46-928C-802DAE54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0393" y="3499768"/>
              <a:ext cx="1348932" cy="13489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3BAD1D-3282-EB45-BA93-681357A6C1F3}"/>
                </a:ext>
              </a:extLst>
            </p:cNvPr>
            <p:cNvSpPr txBox="1"/>
            <p:nvPr/>
          </p:nvSpPr>
          <p:spPr>
            <a:xfrm>
              <a:off x="2520631" y="4798971"/>
              <a:ext cx="1097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Yes-Ands!</a:t>
              </a: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DF59BC67-3094-5E4C-B04A-E0208EE4C05B}"/>
              </a:ext>
            </a:extLst>
          </p:cNvPr>
          <p:cNvSpPr/>
          <p:nvPr/>
        </p:nvSpPr>
        <p:spPr>
          <a:xfrm>
            <a:off x="8348353" y="1971304"/>
            <a:ext cx="961902" cy="914400"/>
          </a:xfrm>
          <a:custGeom>
            <a:avLst/>
            <a:gdLst>
              <a:gd name="connsiteX0" fmla="*/ 0 w 961902"/>
              <a:gd name="connsiteY0" fmla="*/ 0 h 914400"/>
              <a:gd name="connsiteX1" fmla="*/ 344385 w 961902"/>
              <a:gd name="connsiteY1" fmla="*/ 11875 h 914400"/>
              <a:gd name="connsiteX2" fmla="*/ 403761 w 961902"/>
              <a:gd name="connsiteY2" fmla="*/ 23751 h 914400"/>
              <a:gd name="connsiteX3" fmla="*/ 475013 w 961902"/>
              <a:gd name="connsiteY3" fmla="*/ 35626 h 914400"/>
              <a:gd name="connsiteX4" fmla="*/ 629392 w 961902"/>
              <a:gd name="connsiteY4" fmla="*/ 59377 h 914400"/>
              <a:gd name="connsiteX5" fmla="*/ 700644 w 961902"/>
              <a:gd name="connsiteY5" fmla="*/ 83127 h 914400"/>
              <a:gd name="connsiteX6" fmla="*/ 783772 w 961902"/>
              <a:gd name="connsiteY6" fmla="*/ 106878 h 914400"/>
              <a:gd name="connsiteX7" fmla="*/ 831273 w 961902"/>
              <a:gd name="connsiteY7" fmla="*/ 142504 h 914400"/>
              <a:gd name="connsiteX8" fmla="*/ 855024 w 961902"/>
              <a:gd name="connsiteY8" fmla="*/ 178130 h 914400"/>
              <a:gd name="connsiteX9" fmla="*/ 890650 w 961902"/>
              <a:gd name="connsiteY9" fmla="*/ 296883 h 914400"/>
              <a:gd name="connsiteX10" fmla="*/ 902525 w 961902"/>
              <a:gd name="connsiteY10" fmla="*/ 415636 h 914400"/>
              <a:gd name="connsiteX11" fmla="*/ 914400 w 961902"/>
              <a:gd name="connsiteY11" fmla="*/ 498764 h 914400"/>
              <a:gd name="connsiteX12" fmla="*/ 926276 w 961902"/>
              <a:gd name="connsiteY12" fmla="*/ 688769 h 914400"/>
              <a:gd name="connsiteX13" fmla="*/ 938151 w 961902"/>
              <a:gd name="connsiteY13" fmla="*/ 771896 h 914400"/>
              <a:gd name="connsiteX14" fmla="*/ 961902 w 961902"/>
              <a:gd name="connsiteY14" fmla="*/ 843148 h 914400"/>
              <a:gd name="connsiteX15" fmla="*/ 961902 w 961902"/>
              <a:gd name="connsiteY1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61902" h="914400">
                <a:moveTo>
                  <a:pt x="0" y="0"/>
                </a:moveTo>
                <a:cubicBezTo>
                  <a:pt x="114795" y="3958"/>
                  <a:pt x="229720" y="5130"/>
                  <a:pt x="344385" y="11875"/>
                </a:cubicBezTo>
                <a:cubicBezTo>
                  <a:pt x="364534" y="13060"/>
                  <a:pt x="383903" y="20140"/>
                  <a:pt x="403761" y="23751"/>
                </a:cubicBezTo>
                <a:cubicBezTo>
                  <a:pt x="427451" y="28058"/>
                  <a:pt x="451215" y="31965"/>
                  <a:pt x="475013" y="35626"/>
                </a:cubicBezTo>
                <a:cubicBezTo>
                  <a:pt x="494618" y="38642"/>
                  <a:pt x="605679" y="53449"/>
                  <a:pt x="629392" y="59377"/>
                </a:cubicBezTo>
                <a:cubicBezTo>
                  <a:pt x="653680" y="65449"/>
                  <a:pt x="676356" y="77055"/>
                  <a:pt x="700644" y="83127"/>
                </a:cubicBezTo>
                <a:cubicBezTo>
                  <a:pt x="760290" y="98038"/>
                  <a:pt x="732662" y="89840"/>
                  <a:pt x="783772" y="106878"/>
                </a:cubicBezTo>
                <a:cubicBezTo>
                  <a:pt x="799606" y="118753"/>
                  <a:pt x="817278" y="128509"/>
                  <a:pt x="831273" y="142504"/>
                </a:cubicBezTo>
                <a:cubicBezTo>
                  <a:pt x="841365" y="152596"/>
                  <a:pt x="849227" y="165088"/>
                  <a:pt x="855024" y="178130"/>
                </a:cubicBezTo>
                <a:cubicBezTo>
                  <a:pt x="871542" y="215295"/>
                  <a:pt x="880781" y="257410"/>
                  <a:pt x="890650" y="296883"/>
                </a:cubicBezTo>
                <a:cubicBezTo>
                  <a:pt x="894608" y="336467"/>
                  <a:pt x="897877" y="376127"/>
                  <a:pt x="902525" y="415636"/>
                </a:cubicBezTo>
                <a:cubicBezTo>
                  <a:pt x="905795" y="443435"/>
                  <a:pt x="911975" y="470879"/>
                  <a:pt x="914400" y="498764"/>
                </a:cubicBezTo>
                <a:cubicBezTo>
                  <a:pt x="919897" y="561984"/>
                  <a:pt x="920779" y="625549"/>
                  <a:pt x="926276" y="688769"/>
                </a:cubicBezTo>
                <a:cubicBezTo>
                  <a:pt x="928701" y="716654"/>
                  <a:pt x="931857" y="744622"/>
                  <a:pt x="938151" y="771896"/>
                </a:cubicBezTo>
                <a:cubicBezTo>
                  <a:pt x="943780" y="796290"/>
                  <a:pt x="961902" y="818113"/>
                  <a:pt x="961902" y="843148"/>
                </a:cubicBezTo>
                <a:lnTo>
                  <a:pt x="961902" y="914400"/>
                </a:lnTo>
              </a:path>
            </a:pathLst>
          </a:custGeom>
          <a:noFill/>
          <a:ln w="635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1EE408-E8F5-2C4F-AB63-8EFDE9F81AD8}"/>
              </a:ext>
            </a:extLst>
          </p:cNvPr>
          <p:cNvSpPr/>
          <p:nvPr/>
        </p:nvSpPr>
        <p:spPr>
          <a:xfrm>
            <a:off x="9238136" y="1983179"/>
            <a:ext cx="844015" cy="356260"/>
          </a:xfrm>
          <a:custGeom>
            <a:avLst/>
            <a:gdLst>
              <a:gd name="connsiteX0" fmla="*/ 844015 w 844015"/>
              <a:gd name="connsiteY0" fmla="*/ 0 h 356260"/>
              <a:gd name="connsiteX1" fmla="*/ 464004 w 844015"/>
              <a:gd name="connsiteY1" fmla="*/ 11876 h 356260"/>
              <a:gd name="connsiteX2" fmla="*/ 357126 w 844015"/>
              <a:gd name="connsiteY2" fmla="*/ 23751 h 356260"/>
              <a:gd name="connsiteX3" fmla="*/ 285874 w 844015"/>
              <a:gd name="connsiteY3" fmla="*/ 47502 h 356260"/>
              <a:gd name="connsiteX4" fmla="*/ 178996 w 844015"/>
              <a:gd name="connsiteY4" fmla="*/ 83127 h 356260"/>
              <a:gd name="connsiteX5" fmla="*/ 143370 w 844015"/>
              <a:gd name="connsiteY5" fmla="*/ 95003 h 356260"/>
              <a:gd name="connsiteX6" fmla="*/ 107745 w 844015"/>
              <a:gd name="connsiteY6" fmla="*/ 106878 h 356260"/>
              <a:gd name="connsiteX7" fmla="*/ 83994 w 844015"/>
              <a:gd name="connsiteY7" fmla="*/ 142504 h 356260"/>
              <a:gd name="connsiteX8" fmla="*/ 48368 w 844015"/>
              <a:gd name="connsiteY8" fmla="*/ 213756 h 356260"/>
              <a:gd name="connsiteX9" fmla="*/ 36493 w 844015"/>
              <a:gd name="connsiteY9" fmla="*/ 249382 h 356260"/>
              <a:gd name="connsiteX10" fmla="*/ 867 w 844015"/>
              <a:gd name="connsiteY10" fmla="*/ 320634 h 356260"/>
              <a:gd name="connsiteX11" fmla="*/ 867 w 844015"/>
              <a:gd name="connsiteY11" fmla="*/ 356260 h 35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015" h="356260">
                <a:moveTo>
                  <a:pt x="844015" y="0"/>
                </a:moveTo>
                <a:lnTo>
                  <a:pt x="464004" y="11876"/>
                </a:lnTo>
                <a:cubicBezTo>
                  <a:pt x="428201" y="13622"/>
                  <a:pt x="392275" y="16721"/>
                  <a:pt x="357126" y="23751"/>
                </a:cubicBezTo>
                <a:cubicBezTo>
                  <a:pt x="332577" y="28661"/>
                  <a:pt x="309625" y="39585"/>
                  <a:pt x="285874" y="47502"/>
                </a:cubicBezTo>
                <a:lnTo>
                  <a:pt x="178996" y="83127"/>
                </a:lnTo>
                <a:lnTo>
                  <a:pt x="143370" y="95003"/>
                </a:lnTo>
                <a:lnTo>
                  <a:pt x="107745" y="106878"/>
                </a:lnTo>
                <a:cubicBezTo>
                  <a:pt x="99828" y="118753"/>
                  <a:pt x="90377" y="129738"/>
                  <a:pt x="83994" y="142504"/>
                </a:cubicBezTo>
                <a:cubicBezTo>
                  <a:pt x="34828" y="240836"/>
                  <a:pt x="116435" y="111656"/>
                  <a:pt x="48368" y="213756"/>
                </a:cubicBezTo>
                <a:cubicBezTo>
                  <a:pt x="44410" y="225631"/>
                  <a:pt x="42091" y="238186"/>
                  <a:pt x="36493" y="249382"/>
                </a:cubicBezTo>
                <a:cubicBezTo>
                  <a:pt x="15976" y="290417"/>
                  <a:pt x="8329" y="275859"/>
                  <a:pt x="867" y="320634"/>
                </a:cubicBezTo>
                <a:cubicBezTo>
                  <a:pt x="-1085" y="332348"/>
                  <a:pt x="867" y="344385"/>
                  <a:pt x="867" y="35626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6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2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B2F3-72EE-464D-9B60-117668BC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Limitations of Existing Dialogue Datasets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A1907-F4C9-D646-BB98-A3A1B3D7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35" y="1300835"/>
            <a:ext cx="10980929" cy="1120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text-based dialogue corpora are scripted and have small proportions of yes-ands </a:t>
            </a:r>
            <a:r>
              <a:rPr lang="en-KR" dirty="0"/>
              <a:t>(Only 11.1% for Cornell) </a:t>
            </a:r>
            <a:endParaRPr lang="en-US" dirty="0"/>
          </a:p>
          <a:p>
            <a:endParaRPr lang="en-US" dirty="0"/>
          </a:p>
        </p:txBody>
      </p:sp>
      <p:pic>
        <p:nvPicPr>
          <p:cNvPr id="5" name="Graphic 4" descr="Database">
            <a:extLst>
              <a:ext uri="{FF2B5EF4-FFF2-40B4-BE49-F238E27FC236}">
                <a16:creationId xmlns:a16="http://schemas.microsoft.com/office/drawing/2014/main" id="{50C6E11F-3654-5A44-89AA-2005E9D5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890" y="1580811"/>
            <a:ext cx="3486150" cy="3486150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6D109787-AC1E-544D-B893-B12E5DF42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1534" y="2649420"/>
            <a:ext cx="1348932" cy="1348932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C38AB1C6-1EFB-A64F-BEC7-31A7EB2C7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186" y="3014535"/>
            <a:ext cx="618703" cy="618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E14BB6-487C-9E48-B3DE-05928CBDB0D2}"/>
              </a:ext>
            </a:extLst>
          </p:cNvPr>
          <p:cNvSpPr txBox="1"/>
          <p:nvPr/>
        </p:nvSpPr>
        <p:spPr>
          <a:xfrm>
            <a:off x="8505484" y="4996840"/>
            <a:ext cx="2904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OpenSubtitles </a:t>
            </a:r>
          </a:p>
          <a:p>
            <a:pPr algn="ctr"/>
            <a:r>
              <a:rPr lang="en-KR" dirty="0"/>
              <a:t>(Lison and Tiedemann, 2016)</a:t>
            </a:r>
          </a:p>
          <a:p>
            <a:pPr algn="ctr"/>
            <a:r>
              <a:rPr lang="en-KR" dirty="0"/>
              <a:t>441M sentences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959E4-7E1F-1446-A2A2-6F3BE0191ED3}"/>
              </a:ext>
            </a:extLst>
          </p:cNvPr>
          <p:cNvSpPr txBox="1"/>
          <p:nvPr/>
        </p:nvSpPr>
        <p:spPr>
          <a:xfrm>
            <a:off x="2161906" y="3898589"/>
            <a:ext cx="1935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Persona-chat </a:t>
            </a:r>
          </a:p>
          <a:p>
            <a:pPr algn="ctr"/>
            <a:r>
              <a:rPr lang="en-KR" dirty="0"/>
              <a:t>(Zhang et al. 2018)</a:t>
            </a:r>
          </a:p>
          <a:p>
            <a:pPr algn="ctr"/>
            <a:r>
              <a:rPr lang="en-KR" dirty="0"/>
              <a:t>162K utterances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FAE78-3A7B-9F44-AEDD-D32B9A43069E}"/>
              </a:ext>
            </a:extLst>
          </p:cNvPr>
          <p:cNvSpPr txBox="1"/>
          <p:nvPr/>
        </p:nvSpPr>
        <p:spPr>
          <a:xfrm>
            <a:off x="4077727" y="4198481"/>
            <a:ext cx="4033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Cornell Movie-Dialogs Corpus </a:t>
            </a:r>
          </a:p>
          <a:p>
            <a:pPr algn="ctr"/>
            <a:r>
              <a:rPr lang="en-KR" dirty="0"/>
              <a:t>(Danescu-Niculescu-Mizil and Lee, 2011) </a:t>
            </a:r>
          </a:p>
          <a:p>
            <a:pPr algn="ctr"/>
            <a:r>
              <a:rPr lang="en-KR" dirty="0"/>
              <a:t>304K utterances</a:t>
            </a:r>
          </a:p>
        </p:txBody>
      </p:sp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FCDDA962-9BA2-9E49-879A-CF76F3DA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097" y="2949313"/>
            <a:ext cx="749147" cy="749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38147A-C7B3-7741-816B-33F0335ED33C}"/>
              </a:ext>
            </a:extLst>
          </p:cNvPr>
          <p:cNvSpPr txBox="1"/>
          <p:nvPr/>
        </p:nvSpPr>
        <p:spPr>
          <a:xfrm>
            <a:off x="456887" y="3898589"/>
            <a:ext cx="1705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DailyDialog </a:t>
            </a:r>
          </a:p>
          <a:p>
            <a:pPr algn="ctr"/>
            <a:r>
              <a:rPr lang="en-KR" dirty="0"/>
              <a:t>(Li et al. 2017)</a:t>
            </a:r>
          </a:p>
          <a:p>
            <a:pPr algn="ctr"/>
            <a:r>
              <a:rPr lang="en-KR" dirty="0"/>
              <a:t>104K utterances</a:t>
            </a:r>
          </a:p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51048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B2F3-72EE-464D-9B60-117668BC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What about existing improv corpora?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A1907-F4C9-D646-BB98-A3A1B3D7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None!</a:t>
            </a:r>
          </a:p>
          <a:p>
            <a:r>
              <a:rPr lang="en-US" dirty="0"/>
              <a:t>Most spontaneous dialog data are audio recordings</a:t>
            </a:r>
          </a:p>
          <a:p>
            <a:r>
              <a:rPr lang="en-US" dirty="0"/>
              <a:t>What about making a corpus?</a:t>
            </a:r>
          </a:p>
        </p:txBody>
      </p:sp>
      <p:pic>
        <p:nvPicPr>
          <p:cNvPr id="5" name="Graphic 4" descr="Database">
            <a:extLst>
              <a:ext uri="{FF2B5EF4-FFF2-40B4-BE49-F238E27FC236}">
                <a16:creationId xmlns:a16="http://schemas.microsoft.com/office/drawing/2014/main" id="{8B71AF3A-9280-074C-8349-1D5C63D52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4827" y="3656907"/>
            <a:ext cx="2194560" cy="2194560"/>
          </a:xfrm>
          <a:prstGeom prst="rect">
            <a:avLst/>
          </a:prstGeom>
        </p:spPr>
      </p:pic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E2B35E9F-6B26-7449-B3BC-3EDEB0909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2613" y="3656907"/>
            <a:ext cx="2194560" cy="2194560"/>
          </a:xfrm>
          <a:prstGeom prst="rect">
            <a:avLst/>
          </a:prstGeom>
        </p:spPr>
      </p:pic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57F58B92-867C-1B43-8799-A0F3FD46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8720" y="3656907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833C2-F228-8C48-8F75-D7C4E1CB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F62B8-E74D-F448-B6E0-76FF675A6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 speech corpus pretty hard to find too!</a:t>
            </a:r>
          </a:p>
          <a:p>
            <a:pPr lvl="1"/>
            <a:r>
              <a:rPr lang="en-US" dirty="0"/>
              <a:t>Whose Line Is It Anyway? (maybe 4-5 lines per sketch)</a:t>
            </a:r>
          </a:p>
          <a:p>
            <a:pPr lvl="1"/>
            <a:r>
              <a:rPr lang="en-US" dirty="0"/>
              <a:t>Improv venues don’t record (or don’t share)</a:t>
            </a:r>
          </a:p>
          <a:p>
            <a:pPr lvl="1"/>
            <a:r>
              <a:rPr lang="en-US" dirty="0"/>
              <a:t>YouTube videos (noisy, bad quality)</a:t>
            </a:r>
          </a:p>
          <a:p>
            <a:pPr lvl="1"/>
            <a:r>
              <a:rPr lang="en-US" dirty="0"/>
              <a:t>Sketch comedy (pretty small, not a lot of yes-ands)</a:t>
            </a:r>
          </a:p>
          <a:p>
            <a:r>
              <a:rPr lang="en-US" dirty="0"/>
              <a:t>Podcasts!</a:t>
            </a:r>
          </a:p>
          <a:p>
            <a:pPr lvl="1"/>
            <a:r>
              <a:rPr lang="en-US" i="1" dirty="0" err="1"/>
              <a:t>Spontaneanation</a:t>
            </a:r>
            <a:r>
              <a:rPr lang="en-US" dirty="0"/>
              <a:t>, with Paul F. Tompkins</a:t>
            </a:r>
          </a:p>
          <a:p>
            <a:pPr lvl="1"/>
            <a:r>
              <a:rPr lang="en-US" dirty="0"/>
              <a:t>200 episodes, 30 minutes of improv in each one </a:t>
            </a:r>
          </a:p>
          <a:p>
            <a:pPr lvl="1"/>
            <a:r>
              <a:rPr lang="en-US" dirty="0"/>
              <a:t>No transcripts, but decently clean audio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97F422-377E-8143-A620-5C60BF7F7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831" y="4406473"/>
            <a:ext cx="2948461" cy="16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6D32-B199-0D49-A326-4B0AA8FC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Mechanical Turk Interface</a:t>
            </a:r>
          </a:p>
        </p:txBody>
      </p:sp>
      <p:pic>
        <p:nvPicPr>
          <p:cNvPr id="8" name="Content Placeholder 7" descr="A user interface for Mechanical Turk workers to collect &quot;Yes-and&quot;s from an audio file and automatically generated transcript. ">
            <a:extLst>
              <a:ext uri="{FF2B5EF4-FFF2-40B4-BE49-F238E27FC236}">
                <a16:creationId xmlns:a16="http://schemas.microsoft.com/office/drawing/2014/main" id="{48529A09-B129-8D40-B27A-A3F23139A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09" y="1579957"/>
            <a:ext cx="11904582" cy="33224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60FAE-E38D-974D-A9B7-FEEC758F7B3F}"/>
              </a:ext>
            </a:extLst>
          </p:cNvPr>
          <p:cNvSpPr txBox="1"/>
          <p:nvPr/>
        </p:nvSpPr>
        <p:spPr>
          <a:xfrm>
            <a:off x="609600" y="5318760"/>
            <a:ext cx="835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dirty="0">
                <a:latin typeface="+mn-lt"/>
                <a:sym typeface="Wingdings" pitchFamily="2" charset="2"/>
              </a:rPr>
              <a:t> 10,459 yes-ands from </a:t>
            </a:r>
            <a:r>
              <a:rPr lang="en-KR" sz="2800" i="1" dirty="0">
                <a:latin typeface="+mn-lt"/>
                <a:sym typeface="Wingdings" pitchFamily="2" charset="2"/>
              </a:rPr>
              <a:t>Spontaneanation. </a:t>
            </a:r>
            <a:r>
              <a:rPr lang="en-KR" sz="2800" dirty="0">
                <a:latin typeface="+mn-lt"/>
                <a:sym typeface="Wingdings" pitchFamily="2" charset="2"/>
              </a:rPr>
              <a:t>Not enough!</a:t>
            </a:r>
            <a:endParaRPr lang="en-K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17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6A26-E5F3-4049-8B2F-E5221EBA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5C01C-2E62-1844-BF6F-C684B85A6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class is ultimately about improving storytelling technology</a:t>
            </a:r>
          </a:p>
          <a:p>
            <a:r>
              <a:rPr lang="en-US"/>
              <a:t>Storytelling is fundamentally </a:t>
            </a:r>
            <a:r>
              <a:rPr lang="en-US" u="sng"/>
              <a:t>dialogue</a:t>
            </a:r>
            <a:r>
              <a:rPr lang="en-US"/>
              <a:t> – whether teller and recipient are separated or integrated roles</a:t>
            </a:r>
          </a:p>
          <a:p>
            <a:r>
              <a:rPr lang="en-US"/>
              <a:t>Dialogue is fundamentally about the merging of minds to share a constructed reality</a:t>
            </a:r>
          </a:p>
          <a:p>
            <a:r>
              <a:rPr lang="en-US"/>
              <a:t>Of course we’re all about dialogue technology</a:t>
            </a:r>
          </a:p>
          <a:p>
            <a:r>
              <a:rPr lang="en-US"/>
              <a:t>So let’s talk about bots</a:t>
            </a:r>
          </a:p>
        </p:txBody>
      </p:sp>
    </p:spTree>
    <p:extLst>
      <p:ext uri="{BB962C8B-B14F-4D97-AF65-F5344CB8AC3E}">
        <p14:creationId xmlns:p14="http://schemas.microsoft.com/office/powerpoint/2010/main" val="2505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FF5B-A6FB-4D48-A5E3-04888ED15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46" y="180514"/>
            <a:ext cx="10515600" cy="1325563"/>
          </a:xfrm>
        </p:spPr>
        <p:txBody>
          <a:bodyPr/>
          <a:lstStyle/>
          <a:p>
            <a:pPr algn="l"/>
            <a:r>
              <a:rPr lang="en-KR" i="1" dirty="0"/>
              <a:t>Cornell Movie-Dialogs Corpus</a:t>
            </a:r>
            <a:endParaRPr lang="en-KR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862B0-45BB-2848-A64F-98941200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11125512" cy="4980115"/>
          </a:xfrm>
        </p:spPr>
        <p:txBody>
          <a:bodyPr/>
          <a:lstStyle/>
          <a:p>
            <a:r>
              <a:rPr lang="en-KR" dirty="0"/>
              <a:t>Most similar in domain to </a:t>
            </a:r>
            <a:r>
              <a:rPr lang="en-KR" i="1" dirty="0"/>
              <a:t>Spontaneantion</a:t>
            </a:r>
            <a:r>
              <a:rPr lang="en-KR" dirty="0"/>
              <a:t> among existing text-based dialog corpora</a:t>
            </a:r>
          </a:p>
          <a:p>
            <a:r>
              <a:rPr lang="en-KR" dirty="0"/>
              <a:t>Larger than </a:t>
            </a:r>
            <a:r>
              <a:rPr lang="en-KR" i="1" dirty="0"/>
              <a:t>Spontaneanation </a:t>
            </a:r>
            <a:r>
              <a:rPr lang="en-KR" dirty="0"/>
              <a:t>but</a:t>
            </a:r>
            <a:r>
              <a:rPr lang="en-KR" i="1" dirty="0"/>
              <a:t> </a:t>
            </a:r>
            <a:r>
              <a:rPr lang="en-KR" dirty="0"/>
              <a:t>lower </a:t>
            </a:r>
            <a:br>
              <a:rPr lang="en-KR" dirty="0"/>
            </a:br>
            <a:r>
              <a:rPr lang="en-KR" dirty="0"/>
              <a:t>concentration of yes-ands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203035-0CC8-E44A-B038-59CE00AE11EA}"/>
              </a:ext>
            </a:extLst>
          </p:cNvPr>
          <p:cNvGrpSpPr/>
          <p:nvPr/>
        </p:nvGrpSpPr>
        <p:grpSpPr>
          <a:xfrm>
            <a:off x="456887" y="1909041"/>
            <a:ext cx="11244153" cy="4339359"/>
            <a:chOff x="456887" y="1909041"/>
            <a:chExt cx="11244153" cy="4339359"/>
          </a:xfrm>
        </p:grpSpPr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26C95F40-A008-0241-95B1-87B81DDC2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4890" y="1909041"/>
              <a:ext cx="3486150" cy="3486150"/>
            </a:xfrm>
            <a:prstGeom prst="rect">
              <a:avLst/>
            </a:prstGeom>
          </p:spPr>
        </p:pic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55D580F2-C3F1-7143-9681-E14CCDF3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1534" y="2977650"/>
              <a:ext cx="1348932" cy="1348932"/>
            </a:xfrm>
            <a:prstGeom prst="rect">
              <a:avLst/>
            </a:prstGeom>
          </p:spPr>
        </p:pic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1F2BFD10-EA28-0149-B06B-ADFDD6BB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0186" y="3342765"/>
              <a:ext cx="618703" cy="6187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CE5DD7-3CFC-1045-A3B1-8B966143F9BA}"/>
                </a:ext>
              </a:extLst>
            </p:cNvPr>
            <p:cNvSpPr txBox="1"/>
            <p:nvPr/>
          </p:nvSpPr>
          <p:spPr>
            <a:xfrm>
              <a:off x="8505484" y="5325070"/>
              <a:ext cx="2904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OpenSubtitles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(Lison and Tiedemann, 2016)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441M sentences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00DF8-441E-EA43-84C4-7DC1CDEEB453}"/>
                </a:ext>
              </a:extLst>
            </p:cNvPr>
            <p:cNvSpPr txBox="1"/>
            <p:nvPr/>
          </p:nvSpPr>
          <p:spPr>
            <a:xfrm>
              <a:off x="2161906" y="4226819"/>
              <a:ext cx="19355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Persona-chat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(Zhang et al. 2018)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162K utterances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276C2-7931-B141-AD3A-27742891E987}"/>
                </a:ext>
              </a:extLst>
            </p:cNvPr>
            <p:cNvSpPr txBox="1"/>
            <p:nvPr/>
          </p:nvSpPr>
          <p:spPr>
            <a:xfrm>
              <a:off x="4077727" y="4526711"/>
              <a:ext cx="4033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b="1" dirty="0"/>
                <a:t>Cornell Movie-Dialogs Corpus </a:t>
              </a:r>
            </a:p>
            <a:p>
              <a:pPr algn="ctr"/>
              <a:r>
                <a:rPr lang="en-KR" dirty="0"/>
                <a:t>(Danescu-Niculescu-Mizil and Lee, 2011) </a:t>
              </a:r>
            </a:p>
            <a:p>
              <a:pPr algn="ctr"/>
              <a:r>
                <a:rPr lang="en-KR" dirty="0"/>
                <a:t>304K utterances</a:t>
              </a:r>
            </a:p>
          </p:txBody>
        </p:sp>
        <p:pic>
          <p:nvPicPr>
            <p:cNvPr id="10" name="Graphic 9" descr="Database">
              <a:extLst>
                <a:ext uri="{FF2B5EF4-FFF2-40B4-BE49-F238E27FC236}">
                  <a16:creationId xmlns:a16="http://schemas.microsoft.com/office/drawing/2014/main" id="{95148C42-C682-D348-A11C-A568DE58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55097" y="3277543"/>
              <a:ext cx="749147" cy="7491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6486D5-B54B-984F-B902-D51713186464}"/>
                </a:ext>
              </a:extLst>
            </p:cNvPr>
            <p:cNvSpPr txBox="1"/>
            <p:nvPr/>
          </p:nvSpPr>
          <p:spPr>
            <a:xfrm>
              <a:off x="456887" y="4226819"/>
              <a:ext cx="17050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DailyDialog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 et al. 2017)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104K utterances</a:t>
              </a:r>
            </a:p>
            <a:p>
              <a:pPr algn="ctr"/>
              <a:endParaRPr lang="en-K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8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1873-A719-3E44-8984-FAF5274A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Data Augmentation</a:t>
            </a:r>
          </a:p>
        </p:txBody>
      </p:sp>
      <p:pic>
        <p:nvPicPr>
          <p:cNvPr id="8" name="Picture 7" descr="Data collection pipeline for SPOLIN">
            <a:extLst>
              <a:ext uri="{FF2B5EF4-FFF2-40B4-BE49-F238E27FC236}">
                <a16:creationId xmlns:a16="http://schemas.microsoft.com/office/drawing/2014/main" id="{B92A5E52-B7F7-0549-81DB-12BEC841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62"/>
          <a:stretch/>
        </p:blipFill>
        <p:spPr>
          <a:xfrm>
            <a:off x="1641230" y="2594725"/>
            <a:ext cx="6086140" cy="899220"/>
          </a:xfrm>
          <a:prstGeom prst="rect">
            <a:avLst/>
          </a:prstGeom>
        </p:spPr>
      </p:pic>
      <p:pic>
        <p:nvPicPr>
          <p:cNvPr id="10" name="Picture 9" descr="Data collection pipeline for SPOLIN">
            <a:extLst>
              <a:ext uri="{FF2B5EF4-FFF2-40B4-BE49-F238E27FC236}">
                <a16:creationId xmlns:a16="http://schemas.microsoft.com/office/drawing/2014/main" id="{1E45283B-6DE6-9043-96EE-895AC7B3E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30" y="2595096"/>
            <a:ext cx="8644708" cy="2108465"/>
          </a:xfrm>
          <a:prstGeom prst="rect">
            <a:avLst/>
          </a:prstGeom>
        </p:spPr>
      </p:pic>
      <p:pic>
        <p:nvPicPr>
          <p:cNvPr id="7" name="Picture 6" descr="Data collection pipeline for SPOLIN">
            <a:extLst>
              <a:ext uri="{FF2B5EF4-FFF2-40B4-BE49-F238E27FC236}">
                <a16:creationId xmlns:a16="http://schemas.microsoft.com/office/drawing/2014/main" id="{10E83E5F-D21D-EB4F-9B39-EF5FE9F2A6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230" y="2594725"/>
            <a:ext cx="3572030" cy="1066327"/>
          </a:xfrm>
          <a:prstGeom prst="rect">
            <a:avLst/>
          </a:prstGeom>
        </p:spPr>
      </p:pic>
      <p:pic>
        <p:nvPicPr>
          <p:cNvPr id="11" name="Picture 10" descr="Data collection pipeline for SPOLIN">
            <a:extLst>
              <a:ext uri="{FF2B5EF4-FFF2-40B4-BE49-F238E27FC236}">
                <a16:creationId xmlns:a16="http://schemas.microsoft.com/office/drawing/2014/main" id="{8EB9C428-9177-C347-B59F-AD3AE22658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4"/>
          <a:stretch/>
        </p:blipFill>
        <p:spPr>
          <a:xfrm>
            <a:off x="7714156" y="2615398"/>
            <a:ext cx="2578526" cy="8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652B-67DB-7948-8593-6DA3ECA8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Validation Interface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77EAC-51C4-0740-AD47-5A30F84BD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24" y="1548928"/>
            <a:ext cx="11583152" cy="3760143"/>
          </a:xfrm>
        </p:spPr>
      </p:pic>
    </p:spTree>
    <p:extLst>
      <p:ext uri="{BB962C8B-B14F-4D97-AF65-F5344CB8AC3E}">
        <p14:creationId xmlns:p14="http://schemas.microsoft.com/office/powerpoint/2010/main" val="4043039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E537-7518-4E4C-9D3F-703745CB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8BA1E2A-EC9C-E545-BB8B-08DE23DEFF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655581"/>
              </p:ext>
            </p:extLst>
          </p:nvPr>
        </p:nvGraphicFramePr>
        <p:xfrm>
          <a:off x="1167809" y="177246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D6D034F-C7F3-EE4C-98AD-77412DE7268F}"/>
              </a:ext>
            </a:extLst>
          </p:cNvPr>
          <p:cNvSpPr txBox="1"/>
          <p:nvPr/>
        </p:nvSpPr>
        <p:spPr>
          <a:xfrm>
            <a:off x="255181" y="6205574"/>
            <a:ext cx="436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Equal number of Non-Yes-Ands also sampled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45802-7489-614F-801E-6607946E4855}"/>
              </a:ext>
            </a:extLst>
          </p:cNvPr>
          <p:cNvSpPr txBox="1"/>
          <p:nvPr/>
        </p:nvSpPr>
        <p:spPr>
          <a:xfrm>
            <a:off x="2602203" y="57544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26.9%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8852AF-A5DF-C14A-9B9A-C5280A82EE42}"/>
              </a:ext>
            </a:extLst>
          </p:cNvPr>
          <p:cNvSpPr txBox="1"/>
          <p:nvPr/>
        </p:nvSpPr>
        <p:spPr>
          <a:xfrm>
            <a:off x="5044199" y="575446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44.0%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77D4A-AC20-8149-BE7B-12D17A369268}"/>
              </a:ext>
            </a:extLst>
          </p:cNvPr>
          <p:cNvSpPr txBox="1"/>
          <p:nvPr/>
        </p:nvSpPr>
        <p:spPr>
          <a:xfrm>
            <a:off x="7506629" y="574468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72.9%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86823A-CF12-024A-A699-DC2B035B0906}"/>
              </a:ext>
            </a:extLst>
          </p:cNvPr>
          <p:cNvSpPr txBox="1"/>
          <p:nvPr/>
        </p:nvSpPr>
        <p:spPr>
          <a:xfrm>
            <a:off x="9969059" y="572287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78.4%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14D1F7-AF94-2A47-A8F8-548A7EEA6FF8}"/>
              </a:ext>
            </a:extLst>
          </p:cNvPr>
          <p:cNvSpPr txBox="1"/>
          <p:nvPr/>
        </p:nvSpPr>
        <p:spPr>
          <a:xfrm>
            <a:off x="255181" y="5723977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321517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020F-C243-394A-A840-A26F0995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508" y="137188"/>
            <a:ext cx="10515600" cy="1325563"/>
          </a:xfrm>
        </p:spPr>
        <p:txBody>
          <a:bodyPr/>
          <a:lstStyle/>
          <a:p>
            <a:pPr algn="l"/>
            <a:r>
              <a:rPr lang="en-KR" i="1" dirty="0"/>
              <a:t>Selected Pairs Of Learnable ImprovisatioN </a:t>
            </a:r>
            <a:r>
              <a:rPr lang="en-KR" dirty="0"/>
              <a:t>(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FE4E6D-B625-CA40-A515-4FB187664B44}"/>
              </a:ext>
            </a:extLst>
          </p:cNvPr>
          <p:cNvGraphicFramePr/>
          <p:nvPr/>
        </p:nvGraphicFramePr>
        <p:xfrm>
          <a:off x="2498969" y="964341"/>
          <a:ext cx="7194062" cy="479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9CC842A-BE30-1F45-9217-BF1FC1A3FAF5}"/>
              </a:ext>
            </a:extLst>
          </p:cNvPr>
          <p:cNvSpPr txBox="1"/>
          <p:nvPr/>
        </p:nvSpPr>
        <p:spPr>
          <a:xfrm>
            <a:off x="1223347" y="1489426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Explicit </a:t>
            </a:r>
            <a:r>
              <a:rPr lang="en-US" sz="1600" dirty="0"/>
              <a:t>(15%)</a:t>
            </a:r>
            <a:endParaRPr lang="en-US" sz="1600" b="1" dirty="0"/>
          </a:p>
          <a:p>
            <a:r>
              <a:rPr lang="en-US" sz="1600" i="1" dirty="0"/>
              <a:t>P: Does this map look homemade to you?</a:t>
            </a:r>
          </a:p>
          <a:p>
            <a:pPr marL="231775" indent="-231775"/>
            <a:r>
              <a:rPr lang="en-US" sz="1600" i="1" dirty="0"/>
              <a:t>R: Yeah, it looks like someone without a grasp of English drew it.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013C2F-8500-8F4A-8333-68C4B2CB0E62}"/>
              </a:ext>
            </a:extLst>
          </p:cNvPr>
          <p:cNvSpPr txBox="1"/>
          <p:nvPr/>
        </p:nvSpPr>
        <p:spPr>
          <a:xfrm>
            <a:off x="896815" y="3228474"/>
            <a:ext cx="320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Implicit </a:t>
            </a:r>
            <a:r>
              <a:rPr lang="en-US" sz="1600" dirty="0"/>
              <a:t>(78%)</a:t>
            </a:r>
          </a:p>
          <a:p>
            <a:r>
              <a:rPr lang="en-US" sz="1600" i="1" dirty="0"/>
              <a:t>P: Alright, pull up that plate so I can take a picture.</a:t>
            </a:r>
          </a:p>
          <a:p>
            <a:pPr marL="185738" indent="-185738"/>
            <a:r>
              <a:rPr lang="en-US" sz="1600" i="1" dirty="0"/>
              <a:t>R: Sorry, the coleslaw is definitely giving off a lot of glare.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BC2CA-C6B7-F248-AC5B-5B386C9F31BA}"/>
              </a:ext>
            </a:extLst>
          </p:cNvPr>
          <p:cNvSpPr txBox="1"/>
          <p:nvPr/>
        </p:nvSpPr>
        <p:spPr>
          <a:xfrm>
            <a:off x="1817077" y="5045086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Yes-but </a:t>
            </a:r>
            <a:r>
              <a:rPr lang="en-US" sz="1600" dirty="0"/>
              <a:t>(7%)</a:t>
            </a:r>
            <a:endParaRPr lang="en-US" sz="1600" b="1" dirty="0"/>
          </a:p>
          <a:p>
            <a:pPr marL="231775" indent="-231775"/>
            <a:r>
              <a:rPr lang="en-US" sz="1600" i="1" dirty="0"/>
              <a:t>P: We all must say the chant that we say to the king. </a:t>
            </a:r>
          </a:p>
          <a:p>
            <a:r>
              <a:rPr lang="en-US" sz="1600" i="1" dirty="0"/>
              <a:t>R: No, it’s too erotic, please don’t.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6DA2A-8B72-674A-AB11-7486243BFD0A}"/>
              </a:ext>
            </a:extLst>
          </p:cNvPr>
          <p:cNvSpPr txBox="1"/>
          <p:nvPr/>
        </p:nvSpPr>
        <p:spPr>
          <a:xfrm>
            <a:off x="7775239" y="1161890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Contradiction </a:t>
            </a:r>
            <a:r>
              <a:rPr lang="en-US" sz="1600" dirty="0"/>
              <a:t>(5%)</a:t>
            </a:r>
          </a:p>
          <a:p>
            <a:pPr marL="231775" indent="-231775"/>
            <a:r>
              <a:rPr lang="en-US" sz="1600" i="1" dirty="0"/>
              <a:t>P: Hey, hey, aren’t you afraid you’ll burn out a tonsil?</a:t>
            </a:r>
          </a:p>
          <a:p>
            <a:r>
              <a:rPr lang="en-US" sz="1600" i="1" dirty="0"/>
              <a:t>R: Tonsil? Me? No! Me burn a tonsil?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86A9F-908C-604A-BB2C-A9DE21DD89C4}"/>
              </a:ext>
            </a:extLst>
          </p:cNvPr>
          <p:cNvSpPr txBox="1"/>
          <p:nvPr/>
        </p:nvSpPr>
        <p:spPr>
          <a:xfrm>
            <a:off x="8697730" y="3428999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Other </a:t>
            </a:r>
            <a:r>
              <a:rPr lang="en-US" sz="1600" dirty="0"/>
              <a:t>(95%)</a:t>
            </a:r>
            <a:endParaRPr lang="en-US" sz="1600" b="1" dirty="0"/>
          </a:p>
          <a:p>
            <a:r>
              <a:rPr lang="en-US" sz="1600" i="1" dirty="0"/>
              <a:t>P: I feel different right now.</a:t>
            </a:r>
          </a:p>
          <a:p>
            <a:pPr marL="266700" indent="-266700"/>
            <a:r>
              <a:rPr lang="en-US" sz="1600" i="1" dirty="0"/>
              <a:t>R: You wait and see. You’re going to marry a big hero!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A08968-ED28-ED4D-BE79-22CA3D316DB0}"/>
              </a:ext>
            </a:extLst>
          </p:cNvPr>
          <p:cNvSpPr txBox="1"/>
          <p:nvPr/>
        </p:nvSpPr>
        <p:spPr>
          <a:xfrm>
            <a:off x="597877" y="2239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3814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67E9-ABA3-5640-8181-73072423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315"/>
            <a:ext cx="10260013" cy="639763"/>
          </a:xfrm>
        </p:spPr>
        <p:txBody>
          <a:bodyPr>
            <a:normAutofit fontScale="90000"/>
          </a:bodyPr>
          <a:lstStyle/>
          <a:p>
            <a:pPr algn="l"/>
            <a:r>
              <a:rPr lang="en-KR" dirty="0"/>
              <a:t>Evaluation</a:t>
            </a:r>
          </a:p>
        </p:txBody>
      </p:sp>
      <p:pic>
        <p:nvPicPr>
          <p:cNvPr id="6" name="Graphic 5" descr="Confused person">
            <a:extLst>
              <a:ext uri="{FF2B5EF4-FFF2-40B4-BE49-F238E27FC236}">
                <a16:creationId xmlns:a16="http://schemas.microsoft.com/office/drawing/2014/main" id="{7569D858-10B8-0948-8DCC-CB6408EF3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7360" y="1025195"/>
            <a:ext cx="1097280" cy="1097280"/>
          </a:xfrm>
          <a:prstGeom prst="rect">
            <a:avLst/>
          </a:prstGeom>
        </p:spPr>
      </p:pic>
      <p:pic>
        <p:nvPicPr>
          <p:cNvPr id="8" name="Graphic 7" descr="Robot">
            <a:extLst>
              <a:ext uri="{FF2B5EF4-FFF2-40B4-BE49-F238E27FC236}">
                <a16:creationId xmlns:a16="http://schemas.microsoft.com/office/drawing/2014/main" id="{F2CE07F3-C7F5-7F4C-8C51-C2B4B20F1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070" y="3855720"/>
            <a:ext cx="914400" cy="914400"/>
          </a:xfrm>
          <a:prstGeom prst="rect">
            <a:avLst/>
          </a:prstGeom>
        </p:spPr>
      </p:pic>
      <p:pic>
        <p:nvPicPr>
          <p:cNvPr id="17" name="Picture 16" descr="A close up of a mans face&#10;&#10;Description automatically generated">
            <a:extLst>
              <a:ext uri="{FF2B5EF4-FFF2-40B4-BE49-F238E27FC236}">
                <a16:creationId xmlns:a16="http://schemas.microsoft.com/office/drawing/2014/main" id="{6F17D0B0-BC44-BB4C-8684-A05500FA6E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770" y="1851592"/>
            <a:ext cx="4442460" cy="926844"/>
          </a:xfrm>
          <a:prstGeom prst="rect">
            <a:avLst/>
          </a:prstGeom>
        </p:spPr>
      </p:pic>
      <p:pic>
        <p:nvPicPr>
          <p:cNvPr id="19" name="Picture 18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40F2B808-FA28-3341-B3B4-A850B6C984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78" y="4574530"/>
            <a:ext cx="2420112" cy="6012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D5C559-EE80-BF4D-8B53-2809ABA51F28}"/>
              </a:ext>
            </a:extLst>
          </p:cNvPr>
          <p:cNvSpPr txBox="1"/>
          <p:nvPr/>
        </p:nvSpPr>
        <p:spPr>
          <a:xfrm>
            <a:off x="1180625" y="348638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Other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133664-8A49-1E42-A4D5-9EE6F1F90D09}"/>
              </a:ext>
            </a:extLst>
          </p:cNvPr>
          <p:cNvGrpSpPr/>
          <p:nvPr/>
        </p:nvGrpSpPr>
        <p:grpSpPr>
          <a:xfrm>
            <a:off x="5776590" y="3486388"/>
            <a:ext cx="3394710" cy="1875321"/>
            <a:chOff x="2851469" y="3486388"/>
            <a:chExt cx="3394710" cy="1875321"/>
          </a:xfrm>
        </p:grpSpPr>
        <p:pic>
          <p:nvPicPr>
            <p:cNvPr id="9" name="Graphic 8" descr="Robot">
              <a:extLst>
                <a:ext uri="{FF2B5EF4-FFF2-40B4-BE49-F238E27FC236}">
                  <a16:creationId xmlns:a16="http://schemas.microsoft.com/office/drawing/2014/main" id="{F9D72DC5-2255-4E49-92A8-8119522F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67788" y="3855720"/>
              <a:ext cx="914400" cy="914400"/>
            </a:xfrm>
            <a:prstGeom prst="rect">
              <a:avLst/>
            </a:prstGeom>
          </p:spPr>
        </p:pic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EEAF44F-43B0-9C4E-8ED8-DCCDD6751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1469" y="4574530"/>
              <a:ext cx="3394710" cy="7871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75B049-63B4-204D-8C8E-88EC7390038F}"/>
                </a:ext>
              </a:extLst>
            </p:cNvPr>
            <p:cNvSpPr txBox="1"/>
            <p:nvPr/>
          </p:nvSpPr>
          <p:spPr>
            <a:xfrm>
              <a:off x="3321535" y="348638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dirty="0"/>
                <a:t>Other </a:t>
              </a:r>
              <a:r>
                <a:rPr lang="en-KR" dirty="0">
                  <a:sym typeface="Wingdings" pitchFamily="2" charset="2"/>
                </a:rPr>
                <a:t> </a:t>
              </a:r>
              <a:r>
                <a:rPr lang="en-KR" b="1" spc="-150" dirty="0">
                  <a:latin typeface="Bell MT" panose="02020503060305020303" pitchFamily="18" charset="77"/>
                </a:rPr>
                <a:t>SPOLIN</a:t>
              </a:r>
              <a:endParaRPr lang="en-KR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5A9EC0-3570-6C47-9402-24B485A0A296}"/>
              </a:ext>
            </a:extLst>
          </p:cNvPr>
          <p:cNvGrpSpPr/>
          <p:nvPr/>
        </p:nvGrpSpPr>
        <p:grpSpPr>
          <a:xfrm>
            <a:off x="3000303" y="3486388"/>
            <a:ext cx="2609475" cy="1860081"/>
            <a:chOff x="6324558" y="3486388"/>
            <a:chExt cx="2609475" cy="1860081"/>
          </a:xfrm>
        </p:grpSpPr>
        <p:pic>
          <p:nvPicPr>
            <p:cNvPr id="10" name="Graphic 9" descr="Robot">
              <a:extLst>
                <a:ext uri="{FF2B5EF4-FFF2-40B4-BE49-F238E27FC236}">
                  <a16:creationId xmlns:a16="http://schemas.microsoft.com/office/drawing/2014/main" id="{E1C1D7BF-1094-274C-81AB-D6C2E308A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095" y="3840480"/>
              <a:ext cx="914400" cy="914400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7F44E965-A108-3F43-AD96-82E6ADE3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558" y="4529043"/>
              <a:ext cx="2609475" cy="81742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25F897-515C-4245-943B-00082854DE0D}"/>
                </a:ext>
              </a:extLst>
            </p:cNvPr>
            <p:cNvSpPr txBox="1"/>
            <p:nvPr/>
          </p:nvSpPr>
          <p:spPr>
            <a:xfrm>
              <a:off x="7158036" y="3486388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b="1" spc="-150" dirty="0">
                  <a:latin typeface="Bell MT" panose="02020503060305020303" pitchFamily="18" charset="77"/>
                </a:rPr>
                <a:t>SPOLIN</a:t>
              </a:r>
              <a:endParaRPr lang="en-KR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6F913C-6547-2C4F-A7B4-AD9563F65C22}"/>
              </a:ext>
            </a:extLst>
          </p:cNvPr>
          <p:cNvGrpSpPr/>
          <p:nvPr/>
        </p:nvGrpSpPr>
        <p:grpSpPr>
          <a:xfrm>
            <a:off x="7629295" y="3486388"/>
            <a:ext cx="4253539" cy="2606393"/>
            <a:chOff x="7629295" y="3486388"/>
            <a:chExt cx="4253539" cy="26063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9569C0-F5EA-C94B-9B55-0591BBE8BE36}"/>
                </a:ext>
              </a:extLst>
            </p:cNvPr>
            <p:cNvSpPr/>
            <p:nvPr/>
          </p:nvSpPr>
          <p:spPr>
            <a:xfrm>
              <a:off x="9417910" y="4030193"/>
              <a:ext cx="1744390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KR" sz="2800" b="1" spc="-150" dirty="0">
                  <a:latin typeface="Bell MT" panose="02020503060305020303" pitchFamily="18" charset="77"/>
                </a:rPr>
                <a:t>SPOLIN</a:t>
              </a:r>
            </a:p>
          </p:txBody>
        </p:sp>
        <p:pic>
          <p:nvPicPr>
            <p:cNvPr id="25" name="Picture 24" descr="A picture containing food, table&#10;&#10;Description automatically generated">
              <a:extLst>
                <a:ext uri="{FF2B5EF4-FFF2-40B4-BE49-F238E27FC236}">
                  <a16:creationId xmlns:a16="http://schemas.microsoft.com/office/drawing/2014/main" id="{A8886648-1069-F64A-BFEA-B2C0F4B6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9295" y="4875165"/>
              <a:ext cx="4253539" cy="12176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AA8EDE-B921-1A47-A0D5-4A3F3159EFB2}"/>
                </a:ext>
              </a:extLst>
            </p:cNvPr>
            <p:cNvSpPr txBox="1"/>
            <p:nvPr/>
          </p:nvSpPr>
          <p:spPr>
            <a:xfrm>
              <a:off x="9924460" y="3486388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dirty="0"/>
                <a:t>Gold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82ECB25-B1C5-4E43-BE50-0AE0B513B379}"/>
              </a:ext>
            </a:extLst>
          </p:cNvPr>
          <p:cNvSpPr txBox="1"/>
          <p:nvPr/>
        </p:nvSpPr>
        <p:spPr>
          <a:xfrm>
            <a:off x="638722" y="1261656"/>
            <a:ext cx="9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Prompt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36E7D-00F4-274B-B0FC-56AB5F62E7B1}"/>
              </a:ext>
            </a:extLst>
          </p:cNvPr>
          <p:cNvSpPr txBox="1"/>
          <p:nvPr/>
        </p:nvSpPr>
        <p:spPr>
          <a:xfrm>
            <a:off x="638722" y="3045338"/>
            <a:ext cx="556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b="1" dirty="0"/>
              <a:t>Rank responses from GPT-2 models and 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endParaRPr lang="en-KR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7023A-6E93-9649-9C27-FFC4F89E669F}"/>
              </a:ext>
            </a:extLst>
          </p:cNvPr>
          <p:cNvSpPr txBox="1"/>
          <p:nvPr/>
        </p:nvSpPr>
        <p:spPr>
          <a:xfrm>
            <a:off x="638722" y="5744543"/>
            <a:ext cx="656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/>
              <a:t>Other</a:t>
            </a:r>
            <a:r>
              <a:rPr lang="en-US" dirty="0"/>
              <a:t> = </a:t>
            </a:r>
            <a:r>
              <a:rPr lang="en-KR"/>
              <a:t> Persona-chat, </a:t>
            </a:r>
            <a:r>
              <a:rPr lang="en-KR" dirty="0"/>
              <a:t>DailyDialog, Cornell Movie-Dialogs Corpus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CDE78-1E63-6047-9BEA-601BDCACA456}"/>
              </a:ext>
            </a:extLst>
          </p:cNvPr>
          <p:cNvGrpSpPr/>
          <p:nvPr/>
        </p:nvGrpSpPr>
        <p:grpSpPr>
          <a:xfrm>
            <a:off x="1573930" y="6058661"/>
            <a:ext cx="5118979" cy="276999"/>
            <a:chOff x="1573930" y="6058661"/>
            <a:chExt cx="5118979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0871D9-28A4-2D45-B4B6-A136EDE7D326}"/>
                </a:ext>
              </a:extLst>
            </p:cNvPr>
            <p:cNvSpPr txBox="1"/>
            <p:nvPr/>
          </p:nvSpPr>
          <p:spPr>
            <a:xfrm>
              <a:off x="1573930" y="6058661"/>
              <a:ext cx="12321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(Zhang et al. ‘18)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6141CB-A2D0-6D41-9E41-211AA67CA203}"/>
                </a:ext>
              </a:extLst>
            </p:cNvPr>
            <p:cNvSpPr txBox="1"/>
            <p:nvPr/>
          </p:nvSpPr>
          <p:spPr>
            <a:xfrm>
              <a:off x="2880507" y="6058661"/>
              <a:ext cx="953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(Li et al. ‘17)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695969-D279-C840-9436-DC8E6EEAB0D8}"/>
                </a:ext>
              </a:extLst>
            </p:cNvPr>
            <p:cNvSpPr txBox="1"/>
            <p:nvPr/>
          </p:nvSpPr>
          <p:spPr>
            <a:xfrm>
              <a:off x="4074885" y="6058661"/>
              <a:ext cx="2618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</a:t>
              </a:r>
              <a:r>
                <a:rPr lang="en-US" sz="1200" dirty="0" err="1"/>
                <a:t>Danescu</a:t>
              </a:r>
              <a:r>
                <a:rPr lang="en-US" sz="1200" dirty="0"/>
                <a:t>-Niculescu-</a:t>
              </a:r>
              <a:r>
                <a:rPr lang="en-US" sz="1200" dirty="0" err="1"/>
                <a:t>Mizil</a:t>
              </a:r>
              <a:r>
                <a:rPr lang="en-US" sz="1200" dirty="0"/>
                <a:t> and Lee ’11)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3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9B13-855F-4748-A686-F335BFB1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Evalution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4BD3D7-FC75-B742-98B9-7835B613774B}"/>
              </a:ext>
            </a:extLst>
          </p:cNvPr>
          <p:cNvGraphicFramePr>
            <a:graphicFrameLocks/>
          </p:cNvGraphicFramePr>
          <p:nvPr/>
        </p:nvGraphicFramePr>
        <p:xfrm>
          <a:off x="2543907" y="1297744"/>
          <a:ext cx="7104185" cy="4262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F7542DB-FA15-D844-AA83-BCB8E8525222}"/>
              </a:ext>
            </a:extLst>
          </p:cNvPr>
          <p:cNvSpPr/>
          <p:nvPr/>
        </p:nvSpPr>
        <p:spPr>
          <a:xfrm>
            <a:off x="4850508" y="5563772"/>
            <a:ext cx="92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b="1" spc="-150" dirty="0">
                <a:latin typeface="Bell MT" panose="02020503060305020303" pitchFamily="18" charset="77"/>
              </a:rPr>
              <a:t>SPOLIN</a:t>
            </a:r>
            <a:endParaRPr lang="en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5EE9-D2FD-174F-9BC0-E5C0F622D684}"/>
              </a:ext>
            </a:extLst>
          </p:cNvPr>
          <p:cNvSpPr/>
          <p:nvPr/>
        </p:nvSpPr>
        <p:spPr>
          <a:xfrm>
            <a:off x="6221594" y="5563772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Other</a:t>
            </a:r>
            <a:r>
              <a:rPr lang="en-KR" b="1" spc="-150" dirty="0">
                <a:latin typeface="Bell MT" panose="02020503060305020303" pitchFamily="18" charset="77"/>
              </a:rPr>
              <a:t> </a:t>
            </a:r>
            <a:r>
              <a:rPr lang="en-KR" b="1" spc="-150" dirty="0">
                <a:latin typeface="Bell MT" panose="02020503060305020303" pitchFamily="18" charset="77"/>
                <a:sym typeface="Wingdings" pitchFamily="2" charset="2"/>
              </a:rPr>
              <a:t></a:t>
            </a:r>
            <a:r>
              <a:rPr lang="en-KR" b="1" spc="-150" dirty="0">
                <a:latin typeface="Bell MT" panose="02020503060305020303" pitchFamily="18" charset="77"/>
              </a:rPr>
              <a:t> SPOLIN</a:t>
            </a:r>
            <a:endParaRPr lang="en-K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924682-C82B-5840-B8BF-409441B2AEEA}"/>
              </a:ext>
            </a:extLst>
          </p:cNvPr>
          <p:cNvSpPr/>
          <p:nvPr/>
        </p:nvSpPr>
        <p:spPr>
          <a:xfrm>
            <a:off x="8386167" y="5560255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Gold</a:t>
            </a:r>
            <a:endParaRPr lang="en-K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318BF-BB2A-5F42-B634-13B501A23765}"/>
              </a:ext>
            </a:extLst>
          </p:cNvPr>
          <p:cNvSpPr/>
          <p:nvPr/>
        </p:nvSpPr>
        <p:spPr>
          <a:xfrm>
            <a:off x="3359972" y="5560255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Other</a:t>
            </a:r>
            <a:endParaRPr lang="en-K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53E2B-C08A-7D46-B512-FBB65D2A1E57}"/>
              </a:ext>
            </a:extLst>
          </p:cNvPr>
          <p:cNvSpPr txBox="1"/>
          <p:nvPr/>
        </p:nvSpPr>
        <p:spPr>
          <a:xfrm rot="16200000">
            <a:off x="1816977" y="3440805"/>
            <a:ext cx="1453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Rank</a:t>
            </a:r>
          </a:p>
        </p:txBody>
      </p:sp>
    </p:spTree>
    <p:extLst>
      <p:ext uri="{BB962C8B-B14F-4D97-AF65-F5344CB8AC3E}">
        <p14:creationId xmlns:p14="http://schemas.microsoft.com/office/powerpoint/2010/main" val="4140150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02C9-A347-814E-8583-975D41A3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-extended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77D48-187E-9B4E-B710-A7772136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14" y="1457569"/>
            <a:ext cx="10515600" cy="4351338"/>
          </a:xfrm>
        </p:spPr>
        <p:txBody>
          <a:bodyPr/>
          <a:lstStyle/>
          <a:p>
            <a:r>
              <a:rPr lang="en-KR" dirty="0"/>
              <a:t>Extract more </a:t>
            </a:r>
            <a:r>
              <a:rPr lang="en-KR" i="1" dirty="0"/>
              <a:t>yes-and</a:t>
            </a:r>
            <a:r>
              <a:rPr lang="en-KR" dirty="0"/>
              <a:t>s from </a:t>
            </a:r>
            <a:r>
              <a:rPr lang="en-KR" i="1" dirty="0"/>
              <a:t>SubTle</a:t>
            </a:r>
            <a:r>
              <a:rPr lang="en-KR" dirty="0"/>
              <a:t> (Eng) (Ameixa et al., 2013), a preprocessed subset </a:t>
            </a:r>
            <a:r>
              <a:rPr lang="en-KR"/>
              <a:t>of OpenSubtitles </a:t>
            </a:r>
            <a:endParaRPr lang="en-KR" dirty="0"/>
          </a:p>
          <a:p>
            <a:r>
              <a:rPr lang="en-KR"/>
              <a:t>Collect </a:t>
            </a:r>
            <a:r>
              <a:rPr lang="en-KR" dirty="0"/>
              <a:t>an additional 40,000 </a:t>
            </a:r>
            <a:r>
              <a:rPr lang="en-KR" i="1" dirty="0"/>
              <a:t>yes-ands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77E62-0E38-4644-91BC-8DDB8DC10ACD}"/>
              </a:ext>
            </a:extLst>
          </p:cNvPr>
          <p:cNvGrpSpPr/>
          <p:nvPr/>
        </p:nvGrpSpPr>
        <p:grpSpPr>
          <a:xfrm>
            <a:off x="456887" y="1580811"/>
            <a:ext cx="11244153" cy="4339359"/>
            <a:chOff x="456887" y="1580811"/>
            <a:chExt cx="11244153" cy="4339359"/>
          </a:xfrm>
        </p:grpSpPr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0A45047E-1C0F-0343-94B3-7787C2E9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4890" y="1580811"/>
              <a:ext cx="3486150" cy="3486150"/>
            </a:xfrm>
            <a:prstGeom prst="rect">
              <a:avLst/>
            </a:prstGeom>
          </p:spPr>
        </p:pic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09FDCD11-9B9C-0D4C-B6D2-73EBB2FF0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1534" y="2649420"/>
              <a:ext cx="1348932" cy="1348932"/>
            </a:xfrm>
            <a:prstGeom prst="rect">
              <a:avLst/>
            </a:prstGeom>
          </p:spPr>
        </p:pic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397CB0BE-3E43-5042-8172-5CE90395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0186" y="3014535"/>
              <a:ext cx="618703" cy="6187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287420-8C10-3C49-BBD7-B4268A220AE8}"/>
                </a:ext>
              </a:extLst>
            </p:cNvPr>
            <p:cNvSpPr txBox="1"/>
            <p:nvPr/>
          </p:nvSpPr>
          <p:spPr>
            <a:xfrm>
              <a:off x="8505484" y="4996840"/>
              <a:ext cx="2904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b="1" dirty="0"/>
                <a:t>OpenSubtitles </a:t>
              </a:r>
            </a:p>
            <a:p>
              <a:pPr algn="ctr"/>
              <a:r>
                <a:rPr lang="en-KR" dirty="0"/>
                <a:t>(Lison and Tiedemann, 2016)</a:t>
              </a:r>
            </a:p>
            <a:p>
              <a:pPr algn="ctr"/>
              <a:r>
                <a:rPr lang="en-KR" dirty="0"/>
                <a:t>441M sentences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1D849D-27D4-7C47-86FA-4BECC0CB573A}"/>
                </a:ext>
              </a:extLst>
            </p:cNvPr>
            <p:cNvSpPr txBox="1"/>
            <p:nvPr/>
          </p:nvSpPr>
          <p:spPr>
            <a:xfrm>
              <a:off x="2161906" y="3898589"/>
              <a:ext cx="19355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Persona-chat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(Zhang et al. 2018)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162K utterances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AE4DB6-7491-E04E-846A-96F9E97C60CE}"/>
                </a:ext>
              </a:extLst>
            </p:cNvPr>
            <p:cNvSpPr txBox="1"/>
            <p:nvPr/>
          </p:nvSpPr>
          <p:spPr>
            <a:xfrm>
              <a:off x="4077727" y="4198481"/>
              <a:ext cx="4033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Cornell Movie-Dialogs Corpus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(Danescu-Niculescu-Mizil and Lee, 2011)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304K utterances</a:t>
              </a:r>
            </a:p>
          </p:txBody>
        </p:sp>
        <p:pic>
          <p:nvPicPr>
            <p:cNvPr id="10" name="Graphic 9" descr="Database">
              <a:extLst>
                <a:ext uri="{FF2B5EF4-FFF2-40B4-BE49-F238E27FC236}">
                  <a16:creationId xmlns:a16="http://schemas.microsoft.com/office/drawing/2014/main" id="{CCBE1D79-E9E8-8F45-8048-6CB41C9F8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55097" y="2949313"/>
              <a:ext cx="749147" cy="7491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4F137-1DBD-ED45-8602-F617928BDB34}"/>
                </a:ext>
              </a:extLst>
            </p:cNvPr>
            <p:cNvSpPr txBox="1"/>
            <p:nvPr/>
          </p:nvSpPr>
          <p:spPr>
            <a:xfrm>
              <a:off x="456887" y="3898589"/>
              <a:ext cx="17050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DailyDialog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 et al. 2017)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104K utterances</a:t>
              </a:r>
            </a:p>
            <a:p>
              <a:pPr algn="ctr"/>
              <a:endParaRPr lang="en-K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247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E1FE804-1036-844A-8CB6-0FDC5FDAF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348" y="219075"/>
            <a:ext cx="6296692" cy="57428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DBFE8-E77E-4A40-8598-26741E2F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Demo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03C5BD-A447-4B4E-8D99-5CD769CF7AA4}"/>
              </a:ext>
            </a:extLst>
          </p:cNvPr>
          <p:cNvSpPr txBox="1">
            <a:spLocks/>
          </p:cNvSpPr>
          <p:nvPr/>
        </p:nvSpPr>
        <p:spPr bwMode="auto">
          <a:xfrm>
            <a:off x="609601" y="1490436"/>
            <a:ext cx="4856479" cy="419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KR" dirty="0"/>
              <a:t>Built interactive demo with a DialoGPT model fine-tuned with 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-extended</a:t>
            </a:r>
          </a:p>
          <a:p>
            <a:r>
              <a:rPr lang="en-KR" dirty="0"/>
              <a:t>Uses a reverse model for maximum mutual information (MMI</a:t>
            </a:r>
            <a:r>
              <a:rPr lang="en-KR"/>
              <a:t>) </a:t>
            </a:r>
            <a:r>
              <a:rPr lang="en-US" dirty="0"/>
              <a:t>(Li et al. 2015)</a:t>
            </a:r>
          </a:p>
          <a:p>
            <a:r>
              <a:rPr lang="en-US" dirty="0"/>
              <a:t>The more creative you are, the more creative it will be</a:t>
            </a:r>
          </a:p>
          <a:p>
            <a:endParaRPr lang="en-KR" dirty="0"/>
          </a:p>
          <a:p>
            <a:endParaRPr lang="en-K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06D23-7C02-ED41-9E03-D49B814F8A5C}"/>
              </a:ext>
            </a:extLst>
          </p:cNvPr>
          <p:cNvSpPr txBox="1"/>
          <p:nvPr/>
        </p:nvSpPr>
        <p:spPr>
          <a:xfrm>
            <a:off x="1855438" y="5833172"/>
            <a:ext cx="210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spolin.isi.edu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2061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21A4-75F3-1541-95D0-F22ACD64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1DCF5-F83A-BB4A-9BF3-06310B1B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889" y="423313"/>
            <a:ext cx="4896592" cy="5858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B1F59-4764-9A42-A5B5-6ADA4099B654}"/>
              </a:ext>
            </a:extLst>
          </p:cNvPr>
          <p:cNvSpPr txBox="1"/>
          <p:nvPr/>
        </p:nvSpPr>
        <p:spPr>
          <a:xfrm>
            <a:off x="5388114" y="630820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spolin.isi.edu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379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450C56-FF5E-E042-9D4B-6F254967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Ideal Bots… </a:t>
            </a:r>
            <a:endParaRPr lang="en-KR" dirty="0"/>
          </a:p>
        </p:txBody>
      </p:sp>
      <p:pic>
        <p:nvPicPr>
          <p:cNvPr id="1026" name="Picture 2" descr="Interstellar': How TARS robot was built - Business Insider">
            <a:extLst>
              <a:ext uri="{FF2B5EF4-FFF2-40B4-BE49-F238E27FC236}">
                <a16:creationId xmlns:a16="http://schemas.microsoft.com/office/drawing/2014/main" id="{E4F2D348-E771-9648-91D6-9A57A253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532" y="2070695"/>
            <a:ext cx="4929141" cy="369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2A871-9CC8-E14A-A108-A7A611292E2D}"/>
              </a:ext>
            </a:extLst>
          </p:cNvPr>
          <p:cNvSpPr txBox="1"/>
          <p:nvPr/>
        </p:nvSpPr>
        <p:spPr>
          <a:xfrm>
            <a:off x="2475310" y="5969470"/>
            <a:ext cx="18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Interstellar (2014)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7A22380-53AF-D940-8FC2-FA783DD2C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800" y="538956"/>
            <a:ext cx="3708813" cy="5406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86039D-06C8-0849-8788-644B102B6A4A}"/>
              </a:ext>
            </a:extLst>
          </p:cNvPr>
          <p:cNvSpPr txBox="1"/>
          <p:nvPr/>
        </p:nvSpPr>
        <p:spPr>
          <a:xfrm>
            <a:off x="6446520" y="207069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Cooper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6C11DF-8440-F84F-9BB7-16F85C6DD253}"/>
              </a:ext>
            </a:extLst>
          </p:cNvPr>
          <p:cNvSpPr txBox="1"/>
          <p:nvPr/>
        </p:nvSpPr>
        <p:spPr>
          <a:xfrm>
            <a:off x="6446520" y="328255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Cooper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28084-CD19-F84B-B5A1-FC4884083ED1}"/>
              </a:ext>
            </a:extLst>
          </p:cNvPr>
          <p:cNvSpPr txBox="1"/>
          <p:nvPr/>
        </p:nvSpPr>
        <p:spPr>
          <a:xfrm>
            <a:off x="6446520" y="4938673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Cooper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0FB571-649A-054A-AE4A-5D076AC28C5F}"/>
              </a:ext>
            </a:extLst>
          </p:cNvPr>
          <p:cNvSpPr txBox="1"/>
          <p:nvPr/>
        </p:nvSpPr>
        <p:spPr>
          <a:xfrm>
            <a:off x="6446520" y="576035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Cooper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9C7C25-5256-B64C-926D-B86D345DB2E6}"/>
              </a:ext>
            </a:extLst>
          </p:cNvPr>
          <p:cNvSpPr txBox="1"/>
          <p:nvPr/>
        </p:nvSpPr>
        <p:spPr>
          <a:xfrm>
            <a:off x="10709936" y="1453153"/>
            <a:ext cx="6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TARS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0A27A-B8E6-074B-AEE5-7B5E9B119342}"/>
              </a:ext>
            </a:extLst>
          </p:cNvPr>
          <p:cNvSpPr txBox="1"/>
          <p:nvPr/>
        </p:nvSpPr>
        <p:spPr>
          <a:xfrm>
            <a:off x="10709936" y="2872656"/>
            <a:ext cx="6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TARS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0202B-B9C8-8546-9AB2-808EC7D27EFF}"/>
              </a:ext>
            </a:extLst>
          </p:cNvPr>
          <p:cNvSpPr txBox="1"/>
          <p:nvPr/>
        </p:nvSpPr>
        <p:spPr>
          <a:xfrm>
            <a:off x="10709936" y="4280928"/>
            <a:ext cx="6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TARS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00DC9-B9BA-2C41-AE91-687CD4039E9E}"/>
              </a:ext>
            </a:extLst>
          </p:cNvPr>
          <p:cNvSpPr txBox="1"/>
          <p:nvPr/>
        </p:nvSpPr>
        <p:spPr>
          <a:xfrm>
            <a:off x="10709936" y="5441645"/>
            <a:ext cx="65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TARS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588DA-3BA9-B341-BC8B-D97960889D35}"/>
              </a:ext>
            </a:extLst>
          </p:cNvPr>
          <p:cNvSpPr txBox="1"/>
          <p:nvPr/>
        </p:nvSpPr>
        <p:spPr>
          <a:xfrm>
            <a:off x="1520042" y="1384475"/>
            <a:ext cx="344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fun dialogue partners!</a:t>
            </a:r>
          </a:p>
        </p:txBody>
      </p:sp>
    </p:spTree>
    <p:extLst>
      <p:ext uri="{BB962C8B-B14F-4D97-AF65-F5344CB8AC3E}">
        <p14:creationId xmlns:p14="http://schemas.microsoft.com/office/powerpoint/2010/main" val="573912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D474-2C2F-824D-8EFE-791592B4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Contribution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5F87-737E-1E4D-BF1C-018CF3109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 corpus </a:t>
            </a:r>
          </a:p>
          <a:p>
            <a:pPr lvl="1"/>
            <a:r>
              <a:rPr lang="en-KR" dirty="0"/>
              <a:t>Publicly available at </a:t>
            </a:r>
            <a:r>
              <a:rPr lang="en-US" dirty="0">
                <a:hlinkClick r:id="rId3"/>
              </a:rPr>
              <a:t>https://github.com/wise-east/spolin</a:t>
            </a:r>
            <a:endParaRPr lang="en-KR" dirty="0"/>
          </a:p>
          <a:p>
            <a:pPr lvl="1"/>
            <a:r>
              <a:rPr lang="en-US" dirty="0"/>
              <a:t>Useful for fine-tuning existing dialogue systems to elicit creative grounding capabilities</a:t>
            </a:r>
          </a:p>
          <a:p>
            <a:pPr lvl="1"/>
            <a:r>
              <a:rPr lang="en-US" dirty="0"/>
              <a:t>Beyond computer science, the corpus can be useful for empirical sociolinguistic studies on the yes-and dialogue act </a:t>
            </a:r>
          </a:p>
          <a:p>
            <a:r>
              <a:rPr lang="en-KR" dirty="0"/>
              <a:t>Train a high-precision yes-and classifier to mine yes-ands from dialogue corpora with high volume but low yes-and density </a:t>
            </a:r>
          </a:p>
          <a:p>
            <a:r>
              <a:rPr lang="en-KR" dirty="0"/>
              <a:t>Fine-tune existing conversational models with our corpus and show via human evaluations that this approach improves creative grounding</a:t>
            </a:r>
          </a:p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6073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3097-F004-F240-A87C-110AEB9B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2FD22-06AA-1245-A227-525A7B417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98626" cy="4351338"/>
          </a:xfrm>
        </p:spPr>
        <p:txBody>
          <a:bodyPr>
            <a:normAutofit lnSpcReduction="10000"/>
          </a:bodyPr>
          <a:lstStyle/>
          <a:p>
            <a:r>
              <a:rPr lang="en-US"/>
              <a:t>We’ve shown we can encourage models to Yes-And, i.e. to engage in a </a:t>
            </a:r>
            <a:r>
              <a:rPr lang="en-US" i="1"/>
              <a:t>general </a:t>
            </a:r>
            <a:r>
              <a:rPr lang="en-US"/>
              <a:t>offer technique</a:t>
            </a:r>
          </a:p>
          <a:p>
            <a:r>
              <a:rPr lang="en-US"/>
              <a:t>Acting involves </a:t>
            </a:r>
            <a:r>
              <a:rPr lang="en-US" i="1"/>
              <a:t>character</a:t>
            </a:r>
            <a:r>
              <a:rPr lang="en-US"/>
              <a:t>; can we encourage models to generate with this in mind?</a:t>
            </a:r>
          </a:p>
          <a:p>
            <a:pPr lvl="1"/>
            <a:r>
              <a:rPr lang="en-US"/>
              <a:t>More interested in </a:t>
            </a:r>
            <a:r>
              <a:rPr lang="en-US" i="1"/>
              <a:t>stylistic</a:t>
            </a:r>
            <a:r>
              <a:rPr lang="en-US"/>
              <a:t> expression rather than </a:t>
            </a:r>
            <a:r>
              <a:rPr lang="en-US" i="1"/>
              <a:t>token choice</a:t>
            </a:r>
            <a:endParaRPr lang="en-US"/>
          </a:p>
          <a:p>
            <a:pPr lvl="1"/>
            <a:r>
              <a:rPr lang="en-US"/>
              <a:t>Use case: DARPA Civil Sanctuary</a:t>
            </a:r>
          </a:p>
          <a:p>
            <a:pPr lvl="1"/>
            <a:r>
              <a:rPr lang="en-US"/>
              <a:t>Can we create conflict negotiation models?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FAA6298-F955-6149-AB5B-50898CB6DC1B}"/>
              </a:ext>
            </a:extLst>
          </p:cNvPr>
          <p:cNvSpPr/>
          <p:nvPr/>
        </p:nvSpPr>
        <p:spPr>
          <a:xfrm>
            <a:off x="7991440" y="164465"/>
            <a:ext cx="2213788" cy="565208"/>
          </a:xfrm>
          <a:prstGeom prst="wedgeRoundRectCallout">
            <a:avLst>
              <a:gd name="adj1" fmla="val 35179"/>
              <a:gd name="adj2" fmla="val -78270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Welcome to McDonalds, can I take your order?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77EB50-A101-B043-96EF-FDBB90101C74}"/>
              </a:ext>
            </a:extLst>
          </p:cNvPr>
          <p:cNvGrpSpPr/>
          <p:nvPr/>
        </p:nvGrpSpPr>
        <p:grpSpPr>
          <a:xfrm>
            <a:off x="6699527" y="949635"/>
            <a:ext cx="2108410" cy="2560375"/>
            <a:chOff x="6684189" y="1443393"/>
            <a:chExt cx="2108410" cy="2560375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0EE38111-911F-C046-9094-81D2B45CE803}"/>
                </a:ext>
              </a:extLst>
            </p:cNvPr>
            <p:cNvSpPr/>
            <p:nvPr/>
          </p:nvSpPr>
          <p:spPr>
            <a:xfrm>
              <a:off x="6684189" y="1443393"/>
              <a:ext cx="2108410" cy="1447590"/>
            </a:xfrm>
            <a:prstGeom prst="wedgeRoundRectCallout">
              <a:avLst>
                <a:gd name="adj1" fmla="val -6519"/>
                <a:gd name="adj2" fmla="val 64688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Mah hoss and I are mighty dusty, he’ll have a trough of water and I could use some sasparilla, thank ya kindly.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502AD1-5176-E846-ACBA-5D95A6DB5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6007" y="2890983"/>
              <a:ext cx="1005957" cy="111278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8322D9-5C19-0249-B23C-14EFAD949BB2}"/>
              </a:ext>
            </a:extLst>
          </p:cNvPr>
          <p:cNvGrpSpPr/>
          <p:nvPr/>
        </p:nvGrpSpPr>
        <p:grpSpPr>
          <a:xfrm>
            <a:off x="9098334" y="1018554"/>
            <a:ext cx="2780986" cy="2560375"/>
            <a:chOff x="9098334" y="1443393"/>
            <a:chExt cx="2780986" cy="2560375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D75E0AF1-2115-D445-B695-542F2B38A654}"/>
                </a:ext>
              </a:extLst>
            </p:cNvPr>
            <p:cNvSpPr/>
            <p:nvPr/>
          </p:nvSpPr>
          <p:spPr>
            <a:xfrm>
              <a:off x="9098334" y="1443393"/>
              <a:ext cx="2780986" cy="1325564"/>
            </a:xfrm>
            <a:prstGeom prst="wedgeRoundRectCallout">
              <a:avLst>
                <a:gd name="adj1" fmla="val -5511"/>
                <a:gd name="adj2" fmla="val 6614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 require sustenance to prevent our cells from deteriorating in your world’s harsh oxygen-rich environment. Please prepare strands of complex protein. </a:t>
              </a:r>
            </a:p>
          </p:txBody>
        </p:sp>
        <p:pic>
          <p:nvPicPr>
            <p:cNvPr id="1028" name="Picture 4" descr="Extraterrestrial Visitor Day">
              <a:extLst>
                <a:ext uri="{FF2B5EF4-FFF2-40B4-BE49-F238E27FC236}">
                  <a16:creationId xmlns:a16="http://schemas.microsoft.com/office/drawing/2014/main" id="{414953FC-70B2-3444-BEE4-714CB52A1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443" y="2844660"/>
              <a:ext cx="1200964" cy="1159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utoShape 6">
            <a:extLst>
              <a:ext uri="{FF2B5EF4-FFF2-40B4-BE49-F238E27FC236}">
                <a16:creationId xmlns:a16="http://schemas.microsoft.com/office/drawing/2014/main" id="{CF46668E-051B-4C46-8C9F-A0A5A03289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986FF8-989E-4943-A8E1-F20AB892D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033" y="3677057"/>
            <a:ext cx="4438766" cy="30343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A89F69-CF11-584B-A4CD-CD502BC64979}"/>
              </a:ext>
            </a:extLst>
          </p:cNvPr>
          <p:cNvSpPr/>
          <p:nvPr/>
        </p:nvSpPr>
        <p:spPr>
          <a:xfrm>
            <a:off x="6699527" y="5486400"/>
            <a:ext cx="4975237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A13A1E-B917-5546-A615-87287E4140AC}"/>
              </a:ext>
            </a:extLst>
          </p:cNvPr>
          <p:cNvSpPr txBox="1"/>
          <p:nvPr/>
        </p:nvSpPr>
        <p:spPr>
          <a:xfrm>
            <a:off x="8268563" y="585587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5EAA1-42FC-6C47-A53C-BB41C67C02D7}"/>
              </a:ext>
            </a:extLst>
          </p:cNvPr>
          <p:cNvSpPr txBox="1"/>
          <p:nvPr/>
        </p:nvSpPr>
        <p:spPr>
          <a:xfrm>
            <a:off x="543249" y="5855870"/>
            <a:ext cx="315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Engaged Understanding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B57ED36-9AF5-BB4F-B65E-5E8948E76BBF}"/>
              </a:ext>
            </a:extLst>
          </p:cNvPr>
          <p:cNvSpPr/>
          <p:nvPr/>
        </p:nvSpPr>
        <p:spPr>
          <a:xfrm>
            <a:off x="6372640" y="4003964"/>
            <a:ext cx="1801542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D884E1-D95A-A444-9A27-41BD420910A5}"/>
              </a:ext>
            </a:extLst>
          </p:cNvPr>
          <p:cNvSpPr/>
          <p:nvPr/>
        </p:nvSpPr>
        <p:spPr>
          <a:xfrm flipH="1">
            <a:off x="3787916" y="4003964"/>
            <a:ext cx="1644351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6B3A9-CDCD-1A4A-A7CD-800E5A74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48" y="3637128"/>
            <a:ext cx="2697887" cy="212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B2F0E-342E-2A46-A3F6-4C4ACE72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054" y="3637129"/>
            <a:ext cx="1863065" cy="221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F7F27-F314-994D-B498-8F22B3BD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94" y="1727200"/>
            <a:ext cx="3175000" cy="17018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473BC38-B742-7D4F-836B-DA0936D938E0}"/>
              </a:ext>
            </a:extLst>
          </p:cNvPr>
          <p:cNvSpPr/>
          <p:nvPr/>
        </p:nvSpPr>
        <p:spPr>
          <a:xfrm>
            <a:off x="253029" y="858302"/>
            <a:ext cx="7968343" cy="5557652"/>
          </a:xfrm>
          <a:custGeom>
            <a:avLst/>
            <a:gdLst>
              <a:gd name="connsiteX0" fmla="*/ 7802089 w 7968343"/>
              <a:gd name="connsiteY0" fmla="*/ 23750 h 5557652"/>
              <a:gd name="connsiteX1" fmla="*/ 7968343 w 7968343"/>
              <a:gd name="connsiteY1" fmla="*/ 5557652 h 5557652"/>
              <a:gd name="connsiteX2" fmla="*/ 0 w 7968343"/>
              <a:gd name="connsiteY2" fmla="*/ 5462649 h 5557652"/>
              <a:gd name="connsiteX3" fmla="*/ 166255 w 7968343"/>
              <a:gd name="connsiteY3" fmla="*/ 1353787 h 5557652"/>
              <a:gd name="connsiteX4" fmla="*/ 4488873 w 7968343"/>
              <a:gd name="connsiteY4" fmla="*/ 0 h 5557652"/>
              <a:gd name="connsiteX5" fmla="*/ 7802089 w 7968343"/>
              <a:gd name="connsiteY5" fmla="*/ 23750 h 555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3" h="5557652">
                <a:moveTo>
                  <a:pt x="7802089" y="23750"/>
                </a:moveTo>
                <a:lnTo>
                  <a:pt x="7968343" y="5557652"/>
                </a:lnTo>
                <a:lnTo>
                  <a:pt x="0" y="5462649"/>
                </a:lnTo>
                <a:lnTo>
                  <a:pt x="166255" y="1353787"/>
                </a:lnTo>
                <a:lnTo>
                  <a:pt x="4488873" y="0"/>
                </a:lnTo>
                <a:lnTo>
                  <a:pt x="7802089" y="2375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AF516-B48B-BF4B-861E-7A4DB6F33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5745" y="163630"/>
            <a:ext cx="1488374" cy="1923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8B6699-297A-AB45-8CF4-3AEFB38A9556}"/>
              </a:ext>
            </a:extLst>
          </p:cNvPr>
          <p:cNvSpPr txBox="1"/>
          <p:nvPr/>
        </p:nvSpPr>
        <p:spPr>
          <a:xfrm>
            <a:off x="8967409" y="2200731"/>
            <a:ext cx="113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Xusen</a:t>
            </a:r>
            <a:r>
              <a:rPr lang="en-US" dirty="0"/>
              <a:t> Yin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13F48-C841-9746-80D7-CA325B675616}"/>
              </a:ext>
            </a:extLst>
          </p:cNvPr>
          <p:cNvSpPr txBox="1"/>
          <p:nvPr/>
        </p:nvSpPr>
        <p:spPr>
          <a:xfrm>
            <a:off x="8346621" y="2925601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(Yin et al., 2020 EMNLP Findings)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A28756-FD14-C14A-93C2-0F706F306E61}"/>
              </a:ext>
            </a:extLst>
          </p:cNvPr>
          <p:cNvSpPr txBox="1"/>
          <p:nvPr/>
        </p:nvSpPr>
        <p:spPr>
          <a:xfrm>
            <a:off x="8346621" y="2531933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Yin and May, 2019 CoG)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DBDA9B-C463-2846-A3AF-B776D259F916}"/>
              </a:ext>
            </a:extLst>
          </p:cNvPr>
          <p:cNvSpPr txBox="1"/>
          <p:nvPr/>
        </p:nvSpPr>
        <p:spPr>
          <a:xfrm>
            <a:off x="8513950" y="6249538"/>
            <a:ext cx="177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Via Text Games</a:t>
            </a:r>
          </a:p>
        </p:txBody>
      </p:sp>
    </p:spTree>
    <p:extLst>
      <p:ext uri="{BB962C8B-B14F-4D97-AF65-F5344CB8AC3E}">
        <p14:creationId xmlns:p14="http://schemas.microsoft.com/office/powerpoint/2010/main" val="77687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9C65-021C-0F42-B306-2E1BCD12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54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Real-World </a:t>
            </a:r>
            <a:br>
              <a:rPr lang="en-US" dirty="0"/>
            </a:br>
            <a:r>
              <a:rPr lang="en-US" dirty="0"/>
              <a:t>Decision-Making</a:t>
            </a:r>
            <a:br>
              <a:rPr lang="en-US" dirty="0"/>
            </a:br>
            <a:r>
              <a:rPr lang="en-US" dirty="0"/>
              <a:t>(diplomacy)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B8ABD-9774-7F4D-AEE2-B89493B6F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218" y="3429000"/>
            <a:ext cx="10515600" cy="11152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want a car. The price is $10,000 but you only have $7,000. The dealer looks at you distrustfully. What do you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715E2-4BD3-8343-ADD3-0108B28BC018}"/>
              </a:ext>
            </a:extLst>
          </p:cNvPr>
          <p:cNvSpPr txBox="1"/>
          <p:nvPr/>
        </p:nvSpPr>
        <p:spPr>
          <a:xfrm>
            <a:off x="6799412" y="180459"/>
            <a:ext cx="455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(Illustrated for slide enjoyment purposes only.)</a:t>
            </a:r>
          </a:p>
        </p:txBody>
      </p:sp>
      <p:pic>
        <p:nvPicPr>
          <p:cNvPr id="2050" name="Picture 2" descr="Used Car Dealership: 8 Warning Signs You're at a Bad One | U.S. News">
            <a:extLst>
              <a:ext uri="{FF2B5EF4-FFF2-40B4-BE49-F238E27FC236}">
                <a16:creationId xmlns:a16="http://schemas.microsoft.com/office/drawing/2014/main" id="{41CCDA23-1D17-6E43-8158-F03E45AD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901841"/>
            <a:ext cx="35179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880A9-D1D4-EC4E-966E-0C992E81CE31}"/>
              </a:ext>
            </a:extLst>
          </p:cNvPr>
          <p:cNvSpPr txBox="1"/>
          <p:nvPr/>
        </p:nvSpPr>
        <p:spPr>
          <a:xfrm>
            <a:off x="4073236" y="4340354"/>
            <a:ext cx="4118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/>
              <a:t>Buy a cheaper car</a:t>
            </a:r>
          </a:p>
          <a:p>
            <a:pPr marL="342900" indent="-342900">
              <a:buAutoNum type="alphaLcParenR"/>
            </a:pPr>
            <a:r>
              <a:rPr lang="en-US"/>
              <a:t>Steal the car</a:t>
            </a:r>
          </a:p>
          <a:p>
            <a:pPr marL="342900" indent="-342900">
              <a:buAutoNum type="alphaLcParenR"/>
            </a:pPr>
            <a:r>
              <a:rPr lang="en-US"/>
              <a:t>Ask for a discount</a:t>
            </a:r>
          </a:p>
          <a:p>
            <a:pPr marL="342900" indent="-342900">
              <a:buAutoNum type="alphaLcParenR"/>
            </a:pPr>
            <a:r>
              <a:rPr lang="en-US"/>
              <a:t>Ask about the dealer’s family</a:t>
            </a:r>
          </a:p>
          <a:p>
            <a:pPr marL="342900" indent="-342900">
              <a:buAutoNum type="alphaLcParenR"/>
            </a:pPr>
            <a:r>
              <a:rPr lang="en-US"/>
              <a:t>Ask about the dealer’s sports interests</a:t>
            </a:r>
          </a:p>
          <a:p>
            <a:pPr marL="342900" indent="-342900">
              <a:buAutoNum type="alphaLcParenR"/>
            </a:pPr>
            <a:r>
              <a:rPr lang="en-US"/>
              <a:t>Flirt with the dealer</a:t>
            </a:r>
          </a:p>
          <a:p>
            <a:pPr marL="342900" indent="-342900">
              <a:buAutoNum type="alphaLcParenR"/>
            </a:pPr>
            <a:r>
              <a:rPr lang="en-US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6806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9C65-021C-0F42-B306-2E1BCD12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54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Tough Proxy </a:t>
            </a:r>
            <a:br>
              <a:rPr lang="en-US" dirty="0"/>
            </a:br>
            <a:r>
              <a:rPr lang="en-US" dirty="0"/>
              <a:t>Decision-Making</a:t>
            </a:r>
            <a:br>
              <a:rPr lang="en-US" dirty="0"/>
            </a:br>
            <a:r>
              <a:rPr lang="en-US" dirty="0"/>
              <a:t>(Diplomacy)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B8ABD-9774-7F4D-AEE2-B89493B6F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218" y="3429000"/>
            <a:ext cx="10515600" cy="11152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Your army is in Warsaw. You want to take Galicia but need support. What do you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880A9-D1D4-EC4E-966E-0C992E81CE31}"/>
              </a:ext>
            </a:extLst>
          </p:cNvPr>
          <p:cNvSpPr txBox="1"/>
          <p:nvPr/>
        </p:nvSpPr>
        <p:spPr>
          <a:xfrm>
            <a:off x="4073236" y="4340354"/>
            <a:ext cx="73267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/>
              <a:t>Take Prussia instead</a:t>
            </a:r>
          </a:p>
          <a:p>
            <a:pPr marL="342900" indent="-342900">
              <a:buAutoNum type="alphaLcParenR"/>
            </a:pPr>
            <a:r>
              <a:rPr lang="en-US"/>
              <a:t>Ask the army in Silesia to help you</a:t>
            </a:r>
          </a:p>
          <a:p>
            <a:pPr marL="342900" indent="-342900">
              <a:buAutoNum type="alphaLcParenR"/>
            </a:pPr>
            <a:r>
              <a:rPr lang="en-US"/>
              <a:t>Ask for help but promise to help the Silesia army take Bohemia next turn</a:t>
            </a:r>
          </a:p>
          <a:p>
            <a:pPr marL="342900" indent="-342900">
              <a:buAutoNum type="alphaLcParenR"/>
            </a:pPr>
            <a:r>
              <a:rPr lang="en-US"/>
              <a:t>Ask for help from Silesia to attack Galicia and ask Galicia to attack Silesia</a:t>
            </a:r>
            <a:br>
              <a:rPr lang="en-US"/>
            </a:br>
            <a:r>
              <a:rPr lang="en-US"/>
              <a:t>and double cross Silesia</a:t>
            </a:r>
          </a:p>
          <a:p>
            <a:pPr marL="342900" indent="-342900">
              <a:buAutoNum type="alphaLcParenR"/>
            </a:pPr>
            <a:r>
              <a:rPr lang="en-US"/>
              <a:t>...</a:t>
            </a:r>
          </a:p>
        </p:txBody>
      </p:sp>
      <p:pic>
        <p:nvPicPr>
          <p:cNvPr id="4098" name="Picture 2" descr="Variants - webDiplomacy">
            <a:extLst>
              <a:ext uri="{FF2B5EF4-FFF2-40B4-BE49-F238E27FC236}">
                <a16:creationId xmlns:a16="http://schemas.microsoft.com/office/drawing/2014/main" id="{991633A0-C1AD-A743-95AF-FC74CCBB2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02" y="365125"/>
            <a:ext cx="3306616" cy="28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FCCD3-8E50-A449-BA13-0D7D5C2C1F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056" y="1695952"/>
            <a:ext cx="175593" cy="168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B7242-AE96-B549-A542-38723C5D8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347" y="1802625"/>
            <a:ext cx="175593" cy="168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CFE8E-DFB7-E646-B049-EF7C3558C7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550" y="1517588"/>
            <a:ext cx="175593" cy="16804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F4F5E-7252-1F4C-8C16-858294131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905" y="1555857"/>
            <a:ext cx="175593" cy="1680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238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2A2C2C-283A-CC41-9675-B81FE2EE32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562" y="2325770"/>
            <a:ext cx="1832853" cy="1221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D7A84-D90F-BB42-8ECD-0D22FEBD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0827"/>
          </a:xfrm>
        </p:spPr>
        <p:txBody>
          <a:bodyPr>
            <a:normAutofit fontScale="90000"/>
          </a:bodyPr>
          <a:lstStyle/>
          <a:p>
            <a:r>
              <a:rPr lang="en-US" dirty="0"/>
              <a:t>Reasonable Proxy</a:t>
            </a:r>
            <a:br>
              <a:rPr lang="en-US" dirty="0"/>
            </a:br>
            <a:r>
              <a:rPr lang="en-US" dirty="0"/>
              <a:t>Decision-Making</a:t>
            </a:r>
            <a:br>
              <a:rPr lang="en-US" dirty="0"/>
            </a:br>
            <a:r>
              <a:rPr lang="en-US" dirty="0"/>
              <a:t>(Text Games)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4881-B4E5-BF46-8B32-C47B7E563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0765"/>
            <a:ext cx="10515600" cy="21561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are in a dark forest at a crossroads. A large friendly tree is nearby. Paths run to the North, East, West, and South. A loud commotion is coming from the South. A glowing light appears in the West in the distance. You are famished.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CE4A8-DA85-DA40-AF0B-B4DD8F59D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24" y="605411"/>
            <a:ext cx="4271931" cy="3207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D8360-F9FB-4740-8F9F-1C9D40B59DA5}"/>
              </a:ext>
            </a:extLst>
          </p:cNvPr>
          <p:cNvSpPr txBox="1"/>
          <p:nvPr/>
        </p:nvSpPr>
        <p:spPr>
          <a:xfrm>
            <a:off x="4319081" y="2911813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9723F-D564-EA4A-A26B-A5B16A2A52B9}"/>
              </a:ext>
            </a:extLst>
          </p:cNvPr>
          <p:cNvSpPr txBox="1"/>
          <p:nvPr/>
        </p:nvSpPr>
        <p:spPr>
          <a:xfrm>
            <a:off x="9719673" y="3547672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9814A0-337E-BC46-8EE8-0FF88BD621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24" y="1690688"/>
            <a:ext cx="317280" cy="317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843DB-6163-074B-81C2-77B501E3644E}"/>
              </a:ext>
            </a:extLst>
          </p:cNvPr>
          <p:cNvSpPr txBox="1"/>
          <p:nvPr/>
        </p:nvSpPr>
        <p:spPr>
          <a:xfrm>
            <a:off x="5963055" y="243030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D742F-FFAB-344E-86FE-167336A1E8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3055" y="2268992"/>
            <a:ext cx="388498" cy="218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9DEA9A-2778-3440-9C4F-AD4593DFDC3F}"/>
              </a:ext>
            </a:extLst>
          </p:cNvPr>
          <p:cNvSpPr txBox="1"/>
          <p:nvPr/>
        </p:nvSpPr>
        <p:spPr>
          <a:xfrm>
            <a:off x="7599450" y="5422853"/>
            <a:ext cx="3405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 you do next?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9C0D4-6D37-D445-AF12-3ABFE3056DFE}"/>
              </a:ext>
            </a:extLst>
          </p:cNvPr>
          <p:cNvSpPr txBox="1"/>
          <p:nvPr/>
        </p:nvSpPr>
        <p:spPr>
          <a:xfrm>
            <a:off x="6892603" y="180459"/>
            <a:ext cx="455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(Illustrated for slide enjoyment purposes only.)</a:t>
            </a:r>
          </a:p>
        </p:txBody>
      </p:sp>
    </p:spTree>
    <p:extLst>
      <p:ext uri="{BB962C8B-B14F-4D97-AF65-F5344CB8AC3E}">
        <p14:creationId xmlns:p14="http://schemas.microsoft.com/office/powerpoint/2010/main" val="2862588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B437-33EA-274D-BCBE-32FAC1F6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Playing Games Easier than Dialogue or Making Decisions in the Real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5D3E-6E3F-6B49-9B52-7AD60D2F4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086" y="1533779"/>
            <a:ext cx="8189068" cy="22275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game is a finite-state machine</a:t>
            </a:r>
          </a:p>
          <a:p>
            <a:r>
              <a:rPr lang="en-US" dirty="0"/>
              <a:t>Concrete scoring system – amenable to reinforcement learning</a:t>
            </a:r>
          </a:p>
          <a:p>
            <a:r>
              <a:rPr lang="en-US" dirty="0"/>
              <a:t>Simple command parser – usually no more than four words per player utterance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8B2975-0F34-9E4C-B3EE-74B144359BD1}"/>
              </a:ext>
            </a:extLst>
          </p:cNvPr>
          <p:cNvSpPr txBox="1">
            <a:spLocks/>
          </p:cNvSpPr>
          <p:nvPr/>
        </p:nvSpPr>
        <p:spPr>
          <a:xfrm>
            <a:off x="71174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Still very challenging!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7E2094-56C6-2348-9283-0DDBFC9A5AF5}"/>
              </a:ext>
            </a:extLst>
          </p:cNvPr>
          <p:cNvSpPr txBox="1">
            <a:spLocks/>
          </p:cNvSpPr>
          <p:nvPr/>
        </p:nvSpPr>
        <p:spPr>
          <a:xfrm>
            <a:off x="2521086" y="4385874"/>
            <a:ext cx="6094379" cy="22275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Unbounded potential action space</a:t>
            </a:r>
          </a:p>
          <a:p>
            <a:r>
              <a:rPr lang="en-US" dirty="0"/>
              <a:t>Even with known action space you still have hundreds of necessary actions</a:t>
            </a:r>
          </a:p>
          <a:p>
            <a:r>
              <a:rPr lang="en-US" dirty="0"/>
              <a:t>Sparse scoring</a:t>
            </a:r>
          </a:p>
          <a:p>
            <a:r>
              <a:rPr lang="en-US" dirty="0"/>
              <a:t>Humans still far superior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1CCB-79EB-ED4B-9BF6-0373050C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Play (Video) Games – </a:t>
            </a:r>
            <a:r>
              <a:rPr lang="en-US" dirty="0" err="1"/>
              <a:t>Mnih</a:t>
            </a:r>
            <a:r>
              <a:rPr lang="en-US" dirty="0"/>
              <a:t> et al. 2013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D4186E-A1A2-9547-8D50-631DD4D56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23" y="2485468"/>
            <a:ext cx="5181600" cy="31691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Deep Q-Learning with experience replay</a:t>
            </a:r>
          </a:p>
          <a:p>
            <a:r>
              <a:rPr lang="en-US" dirty="0"/>
              <a:t>Q(s, a) : estimated </a:t>
            </a:r>
            <a:r>
              <a:rPr lang="en-US" u="sng" dirty="0"/>
              <a:t>total reward</a:t>
            </a:r>
            <a:r>
              <a:rPr lang="en-US" dirty="0"/>
              <a:t> if you take action a at state s</a:t>
            </a:r>
          </a:p>
          <a:p>
            <a:r>
              <a:rPr lang="en-US" dirty="0"/>
              <a:t>Deep: state formed by some DNN representation of input</a:t>
            </a:r>
          </a:p>
          <a:p>
            <a:r>
              <a:rPr lang="en-US" dirty="0"/>
              <a:t>Collect partial game play and learn from it</a:t>
            </a:r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981E6B-D501-8947-91BB-714FDA600326}"/>
              </a:ext>
            </a:extLst>
          </p:cNvPr>
          <p:cNvGrpSpPr/>
          <p:nvPr/>
        </p:nvGrpSpPr>
        <p:grpSpPr>
          <a:xfrm>
            <a:off x="7946983" y="4736499"/>
            <a:ext cx="2370280" cy="1678612"/>
            <a:chOff x="6096000" y="3950460"/>
            <a:chExt cx="2370280" cy="167861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B0B5D2-32BA-2343-A55E-26E37F314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4374203"/>
              <a:ext cx="1971445" cy="12548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F224782-3759-D64F-A12F-749B8A850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8945" y="4260714"/>
              <a:ext cx="1971445" cy="12548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704B3A5-15EC-E043-8B38-EDF5BC474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1890" y="4131012"/>
              <a:ext cx="1971445" cy="125486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D80AB6-E9D5-EC4B-8A20-A9583780E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4835" y="3950460"/>
              <a:ext cx="1971445" cy="1254869"/>
            </a:xfrm>
            <a:prstGeom prst="rect">
              <a:avLst/>
            </a:prstGeom>
          </p:spPr>
        </p:pic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EA5A1F-7FEF-A646-B53A-E01540D645C5}"/>
              </a:ext>
            </a:extLst>
          </p:cNvPr>
          <p:cNvSpPr/>
          <p:nvPr/>
        </p:nvSpPr>
        <p:spPr>
          <a:xfrm>
            <a:off x="7754024" y="3700026"/>
            <a:ext cx="2889141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Representation (e.g. CNN)</a:t>
            </a:r>
          </a:p>
        </p:txBody>
      </p:sp>
      <p:graphicFrame>
        <p:nvGraphicFramePr>
          <p:cNvPr id="31" name="Content Placeholder 15">
            <a:extLst>
              <a:ext uri="{FF2B5EF4-FFF2-40B4-BE49-F238E27FC236}">
                <a16:creationId xmlns:a16="http://schemas.microsoft.com/office/drawing/2014/main" id="{851E3FE6-336E-4B4E-B702-30A47A7CBD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170053"/>
              </p:ext>
            </p:extLst>
          </p:nvPr>
        </p:nvGraphicFramePr>
        <p:xfrm>
          <a:off x="6329547" y="2466414"/>
          <a:ext cx="5605152" cy="80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950">
                  <a:extLst>
                    <a:ext uri="{9D8B030D-6E8A-4147-A177-3AD203B41FA5}">
                      <a16:colId xmlns:a16="http://schemas.microsoft.com/office/drawing/2014/main" val="240644761"/>
                    </a:ext>
                  </a:extLst>
                </a:gridCol>
                <a:gridCol w="707828">
                  <a:extLst>
                    <a:ext uri="{9D8B030D-6E8A-4147-A177-3AD203B41FA5}">
                      <a16:colId xmlns:a16="http://schemas.microsoft.com/office/drawing/2014/main" val="3033081742"/>
                    </a:ext>
                  </a:extLst>
                </a:gridCol>
                <a:gridCol w="714237">
                  <a:extLst>
                    <a:ext uri="{9D8B030D-6E8A-4147-A177-3AD203B41FA5}">
                      <a16:colId xmlns:a16="http://schemas.microsoft.com/office/drawing/2014/main" val="361772120"/>
                    </a:ext>
                  </a:extLst>
                </a:gridCol>
                <a:gridCol w="636448">
                  <a:extLst>
                    <a:ext uri="{9D8B030D-6E8A-4147-A177-3AD203B41FA5}">
                      <a16:colId xmlns:a16="http://schemas.microsoft.com/office/drawing/2014/main" val="475742623"/>
                    </a:ext>
                  </a:extLst>
                </a:gridCol>
                <a:gridCol w="689772">
                  <a:extLst>
                    <a:ext uri="{9D8B030D-6E8A-4147-A177-3AD203B41FA5}">
                      <a16:colId xmlns:a16="http://schemas.microsoft.com/office/drawing/2014/main" val="3745252148"/>
                    </a:ext>
                  </a:extLst>
                </a:gridCol>
                <a:gridCol w="591095">
                  <a:extLst>
                    <a:ext uri="{9D8B030D-6E8A-4147-A177-3AD203B41FA5}">
                      <a16:colId xmlns:a16="http://schemas.microsoft.com/office/drawing/2014/main" val="1645449896"/>
                    </a:ext>
                  </a:extLst>
                </a:gridCol>
                <a:gridCol w="769911">
                  <a:extLst>
                    <a:ext uri="{9D8B030D-6E8A-4147-A177-3AD203B41FA5}">
                      <a16:colId xmlns:a16="http://schemas.microsoft.com/office/drawing/2014/main" val="1766179739"/>
                    </a:ext>
                  </a:extLst>
                </a:gridCol>
                <a:gridCol w="769911">
                  <a:extLst>
                    <a:ext uri="{9D8B030D-6E8A-4147-A177-3AD203B41FA5}">
                      <a16:colId xmlns:a16="http://schemas.microsoft.com/office/drawing/2014/main" val="1799435061"/>
                    </a:ext>
                  </a:extLst>
                </a:gridCol>
              </a:tblGrid>
              <a:tr h="360461">
                <a:tc>
                  <a:txBody>
                    <a:bodyPr/>
                    <a:lstStyle/>
                    <a:p>
                      <a:r>
                        <a:rPr lang="en-US" sz="1800" dirty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↘︎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↙︎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16445"/>
                  </a:ext>
                </a:extLst>
              </a:tr>
              <a:tr h="434494">
                <a:tc>
                  <a:txBody>
                    <a:bodyPr/>
                    <a:lstStyle/>
                    <a:p>
                      <a:r>
                        <a:rPr lang="en-US" sz="1800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6178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E7EDEA5-F04E-8F48-8896-3234C360B426}"/>
              </a:ext>
            </a:extLst>
          </p:cNvPr>
          <p:cNvSpPr txBox="1"/>
          <p:nvPr/>
        </p:nvSpPr>
        <p:spPr>
          <a:xfrm>
            <a:off x="8789721" y="64151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AF33D-778F-6041-ABF7-BC811441AC1A}"/>
              </a:ext>
            </a:extLst>
          </p:cNvPr>
          <p:cNvSpPr txBox="1"/>
          <p:nvPr/>
        </p:nvSpPr>
        <p:spPr>
          <a:xfrm>
            <a:off x="6193261" y="4367167"/>
            <a:ext cx="195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Encode into state s</a:t>
            </a:r>
          </a:p>
        </p:txBody>
      </p:sp>
      <p:sp>
        <p:nvSpPr>
          <p:cNvPr id="32" name="Up Arrow 31">
            <a:extLst>
              <a:ext uri="{FF2B5EF4-FFF2-40B4-BE49-F238E27FC236}">
                <a16:creationId xmlns:a16="http://schemas.microsoft.com/office/drawing/2014/main" id="{5FF69422-42EF-7B4D-AA7A-27B27FF2ABBF}"/>
              </a:ext>
            </a:extLst>
          </p:cNvPr>
          <p:cNvSpPr/>
          <p:nvPr/>
        </p:nvSpPr>
        <p:spPr>
          <a:xfrm>
            <a:off x="9065650" y="4335154"/>
            <a:ext cx="132944" cy="3422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id="{CB8B8185-31CC-5341-81B2-3E346095986B}"/>
              </a:ext>
            </a:extLst>
          </p:cNvPr>
          <p:cNvSpPr/>
          <p:nvPr/>
        </p:nvSpPr>
        <p:spPr>
          <a:xfrm>
            <a:off x="9067963" y="3287464"/>
            <a:ext cx="132944" cy="3422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86CB1A-6746-AA43-B731-BCDCDC939B1E}"/>
              </a:ext>
            </a:extLst>
          </p:cNvPr>
          <p:cNvSpPr txBox="1"/>
          <p:nvPr/>
        </p:nvSpPr>
        <p:spPr>
          <a:xfrm>
            <a:off x="6200379" y="3330694"/>
            <a:ext cx="253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 Q for all actions a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032634D-E87E-2B49-892F-B70906C174E1}"/>
              </a:ext>
            </a:extLst>
          </p:cNvPr>
          <p:cNvSpPr/>
          <p:nvPr/>
        </p:nvSpPr>
        <p:spPr>
          <a:xfrm>
            <a:off x="11135455" y="2403342"/>
            <a:ext cx="799243" cy="9273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943927-2443-2341-8C94-B387E2983C94}"/>
              </a:ext>
            </a:extLst>
          </p:cNvPr>
          <p:cNvSpPr txBox="1"/>
          <p:nvPr/>
        </p:nvSpPr>
        <p:spPr>
          <a:xfrm>
            <a:off x="9797143" y="1579418"/>
            <a:ext cx="233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the best action</a:t>
            </a:r>
          </a:p>
          <a:p>
            <a:r>
              <a:rPr lang="en-US" dirty="0"/>
              <a:t>and take it!</a:t>
            </a:r>
          </a:p>
        </p:txBody>
      </p:sp>
    </p:spTree>
    <p:extLst>
      <p:ext uri="{BB962C8B-B14F-4D97-AF65-F5344CB8AC3E}">
        <p14:creationId xmlns:p14="http://schemas.microsoft.com/office/powerpoint/2010/main" val="6503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D41C-8AB7-F145-B05F-A349CFED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 Experience Pool </a:t>
            </a:r>
          </a:p>
        </p:txBody>
      </p:sp>
      <p:graphicFrame>
        <p:nvGraphicFramePr>
          <p:cNvPr id="4" name="Content Placeholder 15">
            <a:extLst>
              <a:ext uri="{FF2B5EF4-FFF2-40B4-BE49-F238E27FC236}">
                <a16:creationId xmlns:a16="http://schemas.microsoft.com/office/drawing/2014/main" id="{EE44BC96-DCC5-DF40-A83F-33A05CCC02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950222"/>
              </p:ext>
            </p:extLst>
          </p:nvPr>
        </p:nvGraphicFramePr>
        <p:xfrm>
          <a:off x="2013964" y="3119866"/>
          <a:ext cx="3197018" cy="50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61">
                  <a:extLst>
                    <a:ext uri="{9D8B030D-6E8A-4147-A177-3AD203B41FA5}">
                      <a16:colId xmlns:a16="http://schemas.microsoft.com/office/drawing/2014/main" val="240644761"/>
                    </a:ext>
                  </a:extLst>
                </a:gridCol>
                <a:gridCol w="403725">
                  <a:extLst>
                    <a:ext uri="{9D8B030D-6E8A-4147-A177-3AD203B41FA5}">
                      <a16:colId xmlns:a16="http://schemas.microsoft.com/office/drawing/2014/main" val="3033081742"/>
                    </a:ext>
                  </a:extLst>
                </a:gridCol>
                <a:gridCol w="407380">
                  <a:extLst>
                    <a:ext uri="{9D8B030D-6E8A-4147-A177-3AD203B41FA5}">
                      <a16:colId xmlns:a16="http://schemas.microsoft.com/office/drawing/2014/main" val="361772120"/>
                    </a:ext>
                  </a:extLst>
                </a:gridCol>
                <a:gridCol w="363012">
                  <a:extLst>
                    <a:ext uri="{9D8B030D-6E8A-4147-A177-3AD203B41FA5}">
                      <a16:colId xmlns:a16="http://schemas.microsoft.com/office/drawing/2014/main" val="475742623"/>
                    </a:ext>
                  </a:extLst>
                </a:gridCol>
                <a:gridCol w="393426">
                  <a:extLst>
                    <a:ext uri="{9D8B030D-6E8A-4147-A177-3AD203B41FA5}">
                      <a16:colId xmlns:a16="http://schemas.microsoft.com/office/drawing/2014/main" val="3745252148"/>
                    </a:ext>
                  </a:extLst>
                </a:gridCol>
                <a:gridCol w="337144">
                  <a:extLst>
                    <a:ext uri="{9D8B030D-6E8A-4147-A177-3AD203B41FA5}">
                      <a16:colId xmlns:a16="http://schemas.microsoft.com/office/drawing/2014/main" val="1645449896"/>
                    </a:ext>
                  </a:extLst>
                </a:gridCol>
                <a:gridCol w="439135">
                  <a:extLst>
                    <a:ext uri="{9D8B030D-6E8A-4147-A177-3AD203B41FA5}">
                      <a16:colId xmlns:a16="http://schemas.microsoft.com/office/drawing/2014/main" val="1766179739"/>
                    </a:ext>
                  </a:extLst>
                </a:gridCol>
                <a:gridCol w="439135">
                  <a:extLst>
                    <a:ext uri="{9D8B030D-6E8A-4147-A177-3AD203B41FA5}">
                      <a16:colId xmlns:a16="http://schemas.microsoft.com/office/drawing/2014/main" val="1799435061"/>
                    </a:ext>
                  </a:extLst>
                </a:gridCol>
              </a:tblGrid>
              <a:tr h="254352">
                <a:tc>
                  <a:txBody>
                    <a:bodyPr/>
                    <a:lstStyle/>
                    <a:p>
                      <a:r>
                        <a:rPr lang="en-US" sz="1000" dirty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↘︎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↙︎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16445"/>
                  </a:ext>
                </a:extLst>
              </a:tr>
              <a:tr h="254352">
                <a:tc>
                  <a:txBody>
                    <a:bodyPr/>
                    <a:lstStyle/>
                    <a:p>
                      <a:r>
                        <a:rPr lang="en-US" sz="800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6178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9424F0-8573-2A40-9479-F913B1C021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141" y="5610926"/>
            <a:ext cx="1960664" cy="780645"/>
          </a:xfrm>
          <a:prstGeom prst="rect">
            <a:avLst/>
          </a:prstGeom>
        </p:spPr>
      </p:pic>
      <p:sp>
        <p:nvSpPr>
          <p:cNvPr id="8" name="U-Turn Arrow 7">
            <a:extLst>
              <a:ext uri="{FF2B5EF4-FFF2-40B4-BE49-F238E27FC236}">
                <a16:creationId xmlns:a16="http://schemas.microsoft.com/office/drawing/2014/main" id="{C00A4DCF-BD28-E04E-B304-999215C7F977}"/>
              </a:ext>
            </a:extLst>
          </p:cNvPr>
          <p:cNvSpPr/>
          <p:nvPr/>
        </p:nvSpPr>
        <p:spPr>
          <a:xfrm>
            <a:off x="3775876" y="1494709"/>
            <a:ext cx="3747668" cy="533146"/>
          </a:xfrm>
          <a:prstGeom prst="uturnArrow">
            <a:avLst>
              <a:gd name="adj1" fmla="val 25000"/>
              <a:gd name="adj2" fmla="val 22829"/>
              <a:gd name="adj3" fmla="val 29342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BC8FF9-97D0-FE48-A1B6-0E0D321897A3}"/>
              </a:ext>
            </a:extLst>
          </p:cNvPr>
          <p:cNvGrpSpPr/>
          <p:nvPr/>
        </p:nvGrpSpPr>
        <p:grpSpPr>
          <a:xfrm>
            <a:off x="3146431" y="2011583"/>
            <a:ext cx="918586" cy="647055"/>
            <a:chOff x="5334046" y="2087962"/>
            <a:chExt cx="918586" cy="647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6A9250-020A-E646-A36F-0935D76DA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46" y="2087962"/>
              <a:ext cx="918586" cy="6470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EBCFF4-9118-2649-8AF2-DC1AFD5BA63E}"/>
                </a:ext>
              </a:extLst>
            </p:cNvPr>
            <p:cNvSpPr txBox="1"/>
            <p:nvPr/>
          </p:nvSpPr>
          <p:spPr>
            <a:xfrm>
              <a:off x="5776002" y="2590442"/>
              <a:ext cx="187489" cy="61555"/>
            </a:xfrm>
            <a:prstGeom prst="rect">
              <a:avLst/>
            </a:prstGeom>
            <a:solidFill>
              <a:srgbClr val="8C8C94"/>
            </a:solidFill>
          </p:spPr>
          <p:txBody>
            <a:bodyPr wrap="square" lIns="0" tIns="0" rIns="0" bIns="0" rtlCol="0" anchor="b">
              <a:spAutoFit/>
            </a:bodyPr>
            <a:lstStyle/>
            <a:p>
              <a:r>
                <a:rPr lang="en-US" sz="400" dirty="0">
                  <a:solidFill>
                    <a:srgbClr val="DCE141"/>
                  </a:solidFill>
                  <a:latin typeface="Copperplate" panose="02000504000000020004" pitchFamily="2" charset="77"/>
                </a:rPr>
                <a:t>400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0ED011-3240-CE4D-89E0-12AF420FB6C9}"/>
              </a:ext>
            </a:extLst>
          </p:cNvPr>
          <p:cNvSpPr txBox="1"/>
          <p:nvPr/>
        </p:nvSpPr>
        <p:spPr>
          <a:xfrm>
            <a:off x="4071766" y="212698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+10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102879-FE86-B749-AFF8-A52554088ED1}"/>
              </a:ext>
            </a:extLst>
          </p:cNvPr>
          <p:cNvGrpSpPr/>
          <p:nvPr/>
        </p:nvGrpSpPr>
        <p:grpSpPr>
          <a:xfrm>
            <a:off x="3129430" y="4614828"/>
            <a:ext cx="918586" cy="949693"/>
            <a:chOff x="321986" y="2930848"/>
            <a:chExt cx="918586" cy="9496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B372FA-0E3A-7242-A9F3-EB2D3ED24E67}"/>
                </a:ext>
              </a:extLst>
            </p:cNvPr>
            <p:cNvGrpSpPr/>
            <p:nvPr/>
          </p:nvGrpSpPr>
          <p:grpSpPr>
            <a:xfrm>
              <a:off x="321986" y="2930848"/>
              <a:ext cx="918586" cy="647055"/>
              <a:chOff x="162478" y="2903929"/>
              <a:chExt cx="918586" cy="64705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BE135FB-703D-DA4F-8EB2-243CBA27A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478" y="2903929"/>
                <a:ext cx="918586" cy="64705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1406D3-5726-504D-8872-ECEEFE13EC7B}"/>
                  </a:ext>
                </a:extLst>
              </p:cNvPr>
              <p:cNvSpPr/>
              <p:nvPr/>
            </p:nvSpPr>
            <p:spPr>
              <a:xfrm>
                <a:off x="437621" y="3226801"/>
                <a:ext cx="184150" cy="108743"/>
              </a:xfrm>
              <a:prstGeom prst="rect">
                <a:avLst/>
              </a:prstGeom>
              <a:solidFill>
                <a:srgbClr val="3C3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080FF0-3DEB-9A47-B0FD-9CD0E8944C71}"/>
                </a:ext>
              </a:extLst>
            </p:cNvPr>
            <p:cNvSpPr txBox="1"/>
            <p:nvPr/>
          </p:nvSpPr>
          <p:spPr>
            <a:xfrm>
              <a:off x="627229" y="3511209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8A2D955-3D10-E248-BC57-D06D4AF617F2}"/>
              </a:ext>
            </a:extLst>
          </p:cNvPr>
          <p:cNvSpPr txBox="1"/>
          <p:nvPr/>
        </p:nvSpPr>
        <p:spPr>
          <a:xfrm>
            <a:off x="3446401" y="266863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1358-8550-B449-8D83-460B280FA079}"/>
              </a:ext>
            </a:extLst>
          </p:cNvPr>
          <p:cNvSpPr txBox="1"/>
          <p:nvPr/>
        </p:nvSpPr>
        <p:spPr>
          <a:xfrm>
            <a:off x="5268403" y="321305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 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70F62-6C67-AA4E-853E-38D5B2CCE788}"/>
              </a:ext>
            </a:extLst>
          </p:cNvPr>
          <p:cNvSpPr txBox="1"/>
          <p:nvPr/>
        </p:nvSpPr>
        <p:spPr>
          <a:xfrm>
            <a:off x="1675055" y="314008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Q: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5EC8F9E-41E0-3A4A-8B00-D572EE2595F2}"/>
              </a:ext>
            </a:extLst>
          </p:cNvPr>
          <p:cNvSpPr/>
          <p:nvPr/>
        </p:nvSpPr>
        <p:spPr>
          <a:xfrm>
            <a:off x="2167902" y="3901210"/>
            <a:ext cx="2889141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DQN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6D9B357-A25E-434A-B8DF-816D90CB2664}"/>
              </a:ext>
            </a:extLst>
          </p:cNvPr>
          <p:cNvSpPr/>
          <p:nvPr/>
        </p:nvSpPr>
        <p:spPr>
          <a:xfrm>
            <a:off x="4774294" y="3096165"/>
            <a:ext cx="436688" cy="6031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7C7083-3961-264E-BB11-5902E65C9922}"/>
              </a:ext>
            </a:extLst>
          </p:cNvPr>
          <p:cNvGrpSpPr/>
          <p:nvPr/>
        </p:nvGrpSpPr>
        <p:grpSpPr>
          <a:xfrm>
            <a:off x="6960569" y="2729887"/>
            <a:ext cx="3707304" cy="655377"/>
            <a:chOff x="6960569" y="2729887"/>
            <a:chExt cx="3707304" cy="6553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2C70B2-F5BE-E242-92B2-DE6B50D50EAD}"/>
                </a:ext>
              </a:extLst>
            </p:cNvPr>
            <p:cNvSpPr txBox="1"/>
            <p:nvPr/>
          </p:nvSpPr>
          <p:spPr>
            <a:xfrm>
              <a:off x="6960569" y="289423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83FCD0C-B491-0546-96F1-C0030039A452}"/>
                </a:ext>
              </a:extLst>
            </p:cNvPr>
            <p:cNvGrpSpPr/>
            <p:nvPr/>
          </p:nvGrpSpPr>
          <p:grpSpPr>
            <a:xfrm>
              <a:off x="7215767" y="2738209"/>
              <a:ext cx="918586" cy="647055"/>
              <a:chOff x="162478" y="2903929"/>
              <a:chExt cx="918586" cy="6470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16BBAC-B453-DB42-B07B-8C2EDD57B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478" y="2903929"/>
                <a:ext cx="918586" cy="647055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42CC9D-0FC3-D64E-B6B3-D54C86F83AEB}"/>
                  </a:ext>
                </a:extLst>
              </p:cNvPr>
              <p:cNvSpPr/>
              <p:nvPr/>
            </p:nvSpPr>
            <p:spPr>
              <a:xfrm>
                <a:off x="437621" y="3226801"/>
                <a:ext cx="184150" cy="108743"/>
              </a:xfrm>
              <a:prstGeom prst="rect">
                <a:avLst/>
              </a:prstGeom>
              <a:solidFill>
                <a:srgbClr val="3C3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2D1139-4DF3-CF4F-B30F-DEA066161FF0}"/>
                </a:ext>
              </a:extLst>
            </p:cNvPr>
            <p:cNvSpPr txBox="1"/>
            <p:nvPr/>
          </p:nvSpPr>
          <p:spPr>
            <a:xfrm>
              <a:off x="8344958" y="2876415"/>
              <a:ext cx="101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, O, +10, 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52EE2A2-4452-8C4C-9AC7-7D2AEFB88637}"/>
                </a:ext>
              </a:extLst>
            </p:cNvPr>
            <p:cNvGrpSpPr/>
            <p:nvPr/>
          </p:nvGrpSpPr>
          <p:grpSpPr>
            <a:xfrm>
              <a:off x="9324246" y="2729887"/>
              <a:ext cx="918586" cy="647055"/>
              <a:chOff x="5334046" y="2087962"/>
              <a:chExt cx="918586" cy="64705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AC5E5FA-7AFE-A74B-B730-A925A20A6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46" y="2087962"/>
                <a:ext cx="918586" cy="647055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D3EED1-27A8-1743-8259-E580DEF5F8F5}"/>
                  </a:ext>
                </a:extLst>
              </p:cNvPr>
              <p:cNvSpPr txBox="1"/>
              <p:nvPr/>
            </p:nvSpPr>
            <p:spPr>
              <a:xfrm>
                <a:off x="5776002" y="2590442"/>
                <a:ext cx="187489" cy="61555"/>
              </a:xfrm>
              <a:prstGeom prst="rect">
                <a:avLst/>
              </a:prstGeom>
              <a:solidFill>
                <a:srgbClr val="8C8C94"/>
              </a:solidFill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sz="400" dirty="0">
                    <a:solidFill>
                      <a:srgbClr val="DCE141"/>
                    </a:solidFill>
                    <a:latin typeface="Copperplate" panose="02000504000000020004" pitchFamily="2" charset="77"/>
                  </a:rPr>
                  <a:t>400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9AE235-74C1-1743-A9C5-68D6D6328D83}"/>
                </a:ext>
              </a:extLst>
            </p:cNvPr>
            <p:cNvSpPr txBox="1"/>
            <p:nvPr/>
          </p:nvSpPr>
          <p:spPr>
            <a:xfrm>
              <a:off x="10412675" y="286606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FF53985-B4C7-4344-A7E0-BEE7203B4B2C}"/>
              </a:ext>
            </a:extLst>
          </p:cNvPr>
          <p:cNvSpPr txBox="1"/>
          <p:nvPr/>
        </p:nvSpPr>
        <p:spPr>
          <a:xfrm flipH="1">
            <a:off x="8292850" y="4857557"/>
            <a:ext cx="179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x 500,000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2CD66B3-C6AD-5E45-BF4E-A08BF445010A}"/>
              </a:ext>
            </a:extLst>
          </p:cNvPr>
          <p:cNvSpPr/>
          <p:nvPr/>
        </p:nvSpPr>
        <p:spPr>
          <a:xfrm>
            <a:off x="6860532" y="2126987"/>
            <a:ext cx="3981691" cy="43666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FE9E2-990E-984B-9A0F-71FBCAF72B35}"/>
              </a:ext>
            </a:extLst>
          </p:cNvPr>
          <p:cNvGrpSpPr/>
          <p:nvPr/>
        </p:nvGrpSpPr>
        <p:grpSpPr>
          <a:xfrm>
            <a:off x="6960569" y="3833411"/>
            <a:ext cx="3707304" cy="643476"/>
            <a:chOff x="6960569" y="3833411"/>
            <a:chExt cx="3707304" cy="64347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8CB1D4-763F-6D4E-8B91-DF2CE93F3F95}"/>
                </a:ext>
              </a:extLst>
            </p:cNvPr>
            <p:cNvSpPr txBox="1"/>
            <p:nvPr/>
          </p:nvSpPr>
          <p:spPr>
            <a:xfrm>
              <a:off x="6960569" y="398117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89C212-9DC5-DC42-B90B-78978D8FD9BC}"/>
                </a:ext>
              </a:extLst>
            </p:cNvPr>
            <p:cNvSpPr txBox="1"/>
            <p:nvPr/>
          </p:nvSpPr>
          <p:spPr>
            <a:xfrm>
              <a:off x="8344958" y="3963351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, ↙︎, -5,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9072120-B408-2B4F-BE05-98034730BB89}"/>
                </a:ext>
              </a:extLst>
            </p:cNvPr>
            <p:cNvSpPr txBox="1"/>
            <p:nvPr/>
          </p:nvSpPr>
          <p:spPr>
            <a:xfrm>
              <a:off x="10412675" y="395300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7D16209-C180-3748-B3C1-6EDF92368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5767" y="3854787"/>
              <a:ext cx="1103487" cy="6221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91568F5-AA8C-6E4B-BA87-9E0B9880D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283" y="3833411"/>
              <a:ext cx="1103487" cy="62210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ED8F467-1046-144B-AD50-5FADB7420BAA}"/>
              </a:ext>
            </a:extLst>
          </p:cNvPr>
          <p:cNvSpPr txBox="1"/>
          <p:nvPr/>
        </p:nvSpPr>
        <p:spPr>
          <a:xfrm>
            <a:off x="8500449" y="205998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291805-DE86-634D-952B-7D29A9A30D8E}"/>
              </a:ext>
            </a:extLst>
          </p:cNvPr>
          <p:cNvSpPr txBox="1"/>
          <p:nvPr/>
        </p:nvSpPr>
        <p:spPr>
          <a:xfrm>
            <a:off x="7675060" y="233558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              a     r              s’</a:t>
            </a:r>
          </a:p>
        </p:txBody>
      </p:sp>
    </p:spTree>
    <p:extLst>
      <p:ext uri="{BB962C8B-B14F-4D97-AF65-F5344CB8AC3E}">
        <p14:creationId xmlns:p14="http://schemas.microsoft.com/office/powerpoint/2010/main" val="3755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5" grpId="0"/>
      <p:bldP spid="16" grpId="0"/>
      <p:bldP spid="18" grpId="0" animBg="1"/>
      <p:bldP spid="19" grpId="0" animBg="1"/>
      <p:bldP spid="32" grpId="0"/>
      <p:bldP spid="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6450F-C996-B64A-9470-117DE928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Q-function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8184F1-B5AF-604E-A5E9-18A034CE30EB}"/>
              </a:ext>
            </a:extLst>
          </p:cNvPr>
          <p:cNvGrpSpPr/>
          <p:nvPr/>
        </p:nvGrpSpPr>
        <p:grpSpPr>
          <a:xfrm>
            <a:off x="656501" y="1988091"/>
            <a:ext cx="3981691" cy="4366632"/>
            <a:chOff x="6860532" y="2126987"/>
            <a:chExt cx="3981691" cy="43666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5483D0-D2EC-4346-AA72-7A48984A9929}"/>
                </a:ext>
              </a:extLst>
            </p:cNvPr>
            <p:cNvSpPr txBox="1"/>
            <p:nvPr/>
          </p:nvSpPr>
          <p:spPr>
            <a:xfrm>
              <a:off x="6960569" y="289423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017358-8971-FD42-A99C-B59B74B80DB1}"/>
                </a:ext>
              </a:extLst>
            </p:cNvPr>
            <p:cNvGrpSpPr/>
            <p:nvPr/>
          </p:nvGrpSpPr>
          <p:grpSpPr>
            <a:xfrm>
              <a:off x="7215767" y="2738209"/>
              <a:ext cx="918586" cy="647055"/>
              <a:chOff x="162478" y="2903929"/>
              <a:chExt cx="918586" cy="6470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CD0A5E6-2121-E74E-A6E4-6628CF4A1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478" y="2903929"/>
                <a:ext cx="918586" cy="647055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6DAF41-4BE4-1A44-9BF0-A7C5AC009532}"/>
                  </a:ext>
                </a:extLst>
              </p:cNvPr>
              <p:cNvSpPr/>
              <p:nvPr/>
            </p:nvSpPr>
            <p:spPr>
              <a:xfrm>
                <a:off x="437621" y="3226801"/>
                <a:ext cx="184150" cy="108743"/>
              </a:xfrm>
              <a:prstGeom prst="rect">
                <a:avLst/>
              </a:prstGeom>
              <a:solidFill>
                <a:srgbClr val="3C3E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03D57F-748C-0541-AF80-C26B2EE07F58}"/>
                </a:ext>
              </a:extLst>
            </p:cNvPr>
            <p:cNvSpPr txBox="1"/>
            <p:nvPr/>
          </p:nvSpPr>
          <p:spPr>
            <a:xfrm>
              <a:off x="8344958" y="2876415"/>
              <a:ext cx="101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, O, +10,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39CF30-4202-B049-AB13-9B20E465C733}"/>
                </a:ext>
              </a:extLst>
            </p:cNvPr>
            <p:cNvGrpSpPr/>
            <p:nvPr/>
          </p:nvGrpSpPr>
          <p:grpSpPr>
            <a:xfrm>
              <a:off x="9324246" y="2729887"/>
              <a:ext cx="918586" cy="647055"/>
              <a:chOff x="5334046" y="2087962"/>
              <a:chExt cx="918586" cy="64705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FDE222-189C-7A4F-90B4-FC1A61C39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46" y="2087962"/>
                <a:ext cx="918586" cy="64705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ACB1CC-7755-C749-9488-C25EA2D7E798}"/>
                  </a:ext>
                </a:extLst>
              </p:cNvPr>
              <p:cNvSpPr txBox="1"/>
              <p:nvPr/>
            </p:nvSpPr>
            <p:spPr>
              <a:xfrm>
                <a:off x="5776002" y="2590442"/>
                <a:ext cx="187489" cy="61555"/>
              </a:xfrm>
              <a:prstGeom prst="rect">
                <a:avLst/>
              </a:prstGeom>
              <a:solidFill>
                <a:srgbClr val="8C8C94"/>
              </a:solidFill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sz="400" dirty="0">
                    <a:solidFill>
                      <a:srgbClr val="DCE141"/>
                    </a:solidFill>
                    <a:latin typeface="Copperplate" panose="02000504000000020004" pitchFamily="2" charset="77"/>
                  </a:rPr>
                  <a:t>400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C41FDA-804A-0F45-AAC3-F024C0D2E2AB}"/>
                </a:ext>
              </a:extLst>
            </p:cNvPr>
            <p:cNvSpPr txBox="1"/>
            <p:nvPr/>
          </p:nvSpPr>
          <p:spPr>
            <a:xfrm>
              <a:off x="10412675" y="286606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8EC484-DAE6-1846-855C-5D7FF05D5EA7}"/>
                </a:ext>
              </a:extLst>
            </p:cNvPr>
            <p:cNvSpPr txBox="1"/>
            <p:nvPr/>
          </p:nvSpPr>
          <p:spPr>
            <a:xfrm flipH="1">
              <a:off x="8292850" y="4857557"/>
              <a:ext cx="1791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 x 500,000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0F30118-23F0-B540-B73D-B382BA7D2BF8}"/>
                </a:ext>
              </a:extLst>
            </p:cNvPr>
            <p:cNvSpPr/>
            <p:nvPr/>
          </p:nvSpPr>
          <p:spPr>
            <a:xfrm>
              <a:off x="6860532" y="2126987"/>
              <a:ext cx="3981691" cy="436663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817807-E694-FD44-BD1E-1BDB923C1684}"/>
                </a:ext>
              </a:extLst>
            </p:cNvPr>
            <p:cNvSpPr txBox="1"/>
            <p:nvPr/>
          </p:nvSpPr>
          <p:spPr>
            <a:xfrm>
              <a:off x="6960569" y="398117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33B94B-62C4-7F45-AB39-C47CE64C4FC3}"/>
                </a:ext>
              </a:extLst>
            </p:cNvPr>
            <p:cNvSpPr txBox="1"/>
            <p:nvPr/>
          </p:nvSpPr>
          <p:spPr>
            <a:xfrm>
              <a:off x="8344958" y="3963351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, ↙︎, -5,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3478A5-0D82-464B-9E46-5F7ADAFC2936}"/>
                </a:ext>
              </a:extLst>
            </p:cNvPr>
            <p:cNvSpPr txBox="1"/>
            <p:nvPr/>
          </p:nvSpPr>
          <p:spPr>
            <a:xfrm>
              <a:off x="10412675" y="395300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833C34-E8BB-CF4C-8885-4663C819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5767" y="3854787"/>
              <a:ext cx="1103487" cy="6221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8205A9-A4C6-8644-90D7-3E954EEC2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8283" y="3833411"/>
              <a:ext cx="1103487" cy="622100"/>
            </a:xfrm>
            <a:prstGeom prst="rect">
              <a:avLst/>
            </a:prstGeom>
          </p:spPr>
        </p:pic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25419AE-94EA-E04F-99AC-3E6EC69A5CD8}"/>
              </a:ext>
            </a:extLst>
          </p:cNvPr>
          <p:cNvSpPr/>
          <p:nvPr/>
        </p:nvSpPr>
        <p:spPr>
          <a:xfrm>
            <a:off x="9328557" y="3686027"/>
            <a:ext cx="1122744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DQN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EEEB55-3381-9341-913E-E971980024F5}"/>
              </a:ext>
            </a:extLst>
          </p:cNvPr>
          <p:cNvSpPr txBox="1"/>
          <p:nvPr/>
        </p:nvSpPr>
        <p:spPr>
          <a:xfrm>
            <a:off x="5109136" y="163939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53907E-B4FE-504F-AC78-86DE0E67EA77}"/>
              </a:ext>
            </a:extLst>
          </p:cNvPr>
          <p:cNvGrpSpPr/>
          <p:nvPr/>
        </p:nvGrpSpPr>
        <p:grpSpPr>
          <a:xfrm>
            <a:off x="4893390" y="3556230"/>
            <a:ext cx="3707304" cy="655377"/>
            <a:chOff x="4896726" y="4710339"/>
            <a:chExt cx="3707304" cy="65537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85C83E-FEEE-CB4A-A619-7DA1B34DB451}"/>
                </a:ext>
              </a:extLst>
            </p:cNvPr>
            <p:cNvSpPr txBox="1"/>
            <p:nvPr/>
          </p:nvSpPr>
          <p:spPr>
            <a:xfrm>
              <a:off x="4896726" y="4874687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A35FB46-0852-7D4D-A0FA-EF1A67EEB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1924" y="4718661"/>
              <a:ext cx="918586" cy="64705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C9BCE5-2541-E049-BB1B-4F8261475150}"/>
                </a:ext>
              </a:extLst>
            </p:cNvPr>
            <p:cNvSpPr/>
            <p:nvPr/>
          </p:nvSpPr>
          <p:spPr>
            <a:xfrm>
              <a:off x="5427067" y="5041533"/>
              <a:ext cx="184150" cy="108743"/>
            </a:xfrm>
            <a:prstGeom prst="rect">
              <a:avLst/>
            </a:prstGeom>
            <a:solidFill>
              <a:srgbClr val="3C3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57132D-3F93-E743-A940-C39B27848855}"/>
                </a:ext>
              </a:extLst>
            </p:cNvPr>
            <p:cNvSpPr txBox="1"/>
            <p:nvPr/>
          </p:nvSpPr>
          <p:spPr>
            <a:xfrm>
              <a:off x="6281115" y="4856867"/>
              <a:ext cx="101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, O, +10,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F7E48E6-422A-0743-9234-2372BD3B0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0403" y="4710339"/>
              <a:ext cx="918586" cy="64705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009A28-355D-964F-B6B5-D00D727D6850}"/>
                </a:ext>
              </a:extLst>
            </p:cNvPr>
            <p:cNvSpPr txBox="1"/>
            <p:nvPr/>
          </p:nvSpPr>
          <p:spPr>
            <a:xfrm>
              <a:off x="8348832" y="4846517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DFBB9A-A63A-ED42-94A0-C82D20B7ACC7}"/>
              </a:ext>
            </a:extLst>
          </p:cNvPr>
          <p:cNvSpPr txBox="1"/>
          <p:nvPr/>
        </p:nvSpPr>
        <p:spPr>
          <a:xfrm>
            <a:off x="8269908" y="169068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EE822A-43AC-1445-9979-1C7A91F2417E}"/>
                  </a:ext>
                </a:extLst>
              </p:cNvPr>
              <p:cNvSpPr txBox="1"/>
              <p:nvPr/>
            </p:nvSpPr>
            <p:spPr>
              <a:xfrm>
                <a:off x="8388691" y="1460423"/>
                <a:ext cx="3287823" cy="36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EE822A-43AC-1445-9979-1C7A91F24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8691" y="1460423"/>
                <a:ext cx="3287823" cy="362407"/>
              </a:xfrm>
              <a:prstGeom prst="rect">
                <a:avLst/>
              </a:prstGeom>
              <a:blipFill>
                <a:blip r:embed="rId4"/>
                <a:stretch>
                  <a:fillRect l="-1544" t="-3333" r="-193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327DE0C7-5B56-7D45-964A-5649D90641B8}"/>
              </a:ext>
            </a:extLst>
          </p:cNvPr>
          <p:cNvGrpSpPr/>
          <p:nvPr/>
        </p:nvGrpSpPr>
        <p:grpSpPr>
          <a:xfrm>
            <a:off x="9309497" y="4450578"/>
            <a:ext cx="918586" cy="647055"/>
            <a:chOff x="9701044" y="4718661"/>
            <a:chExt cx="918586" cy="6470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BD0C523-7AC5-DD46-979C-C0456EEB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1044" y="4718661"/>
              <a:ext cx="918586" cy="64705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7B50BD9-C207-7E48-B499-54C4A8AAB4AE}"/>
                </a:ext>
              </a:extLst>
            </p:cNvPr>
            <p:cNvSpPr/>
            <p:nvPr/>
          </p:nvSpPr>
          <p:spPr>
            <a:xfrm>
              <a:off x="9976187" y="5041533"/>
              <a:ext cx="184150" cy="108743"/>
            </a:xfrm>
            <a:prstGeom prst="rect">
              <a:avLst/>
            </a:prstGeom>
            <a:solidFill>
              <a:srgbClr val="3C3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Down Arrow 35">
            <a:extLst>
              <a:ext uri="{FF2B5EF4-FFF2-40B4-BE49-F238E27FC236}">
                <a16:creationId xmlns:a16="http://schemas.microsoft.com/office/drawing/2014/main" id="{F06DABB1-2247-8A4F-9BE6-BBBD06C34AF7}"/>
              </a:ext>
            </a:extLst>
          </p:cNvPr>
          <p:cNvSpPr/>
          <p:nvPr/>
        </p:nvSpPr>
        <p:spPr>
          <a:xfrm>
            <a:off x="9629950" y="1872599"/>
            <a:ext cx="484632" cy="441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E97B45-6932-B043-9564-45B7677B6D6E}"/>
              </a:ext>
            </a:extLst>
          </p:cNvPr>
          <p:cNvSpPr txBox="1"/>
          <p:nvPr/>
        </p:nvSpPr>
        <p:spPr>
          <a:xfrm>
            <a:off x="9505048" y="229609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13700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6CB2E0CD-8031-A04F-9909-4887C27907CB}"/>
              </a:ext>
            </a:extLst>
          </p:cNvPr>
          <p:cNvSpPr/>
          <p:nvPr/>
        </p:nvSpPr>
        <p:spPr>
          <a:xfrm rot="10800000">
            <a:off x="9647613" y="3123291"/>
            <a:ext cx="484632" cy="441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38CF63-90A4-F240-AF9D-6B2F02C14C59}"/>
              </a:ext>
            </a:extLst>
          </p:cNvPr>
          <p:cNvSpPr txBox="1"/>
          <p:nvPr/>
        </p:nvSpPr>
        <p:spPr>
          <a:xfrm>
            <a:off x="10269266" y="4603376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 O 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8FA9D7-809A-3347-9189-1FB6255A2F41}"/>
              </a:ext>
            </a:extLst>
          </p:cNvPr>
          <p:cNvSpPr txBox="1"/>
          <p:nvPr/>
        </p:nvSpPr>
        <p:spPr>
          <a:xfrm>
            <a:off x="9527351" y="275044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D219CF-95C4-AC4A-9D79-A2A985D84602}"/>
              </a:ext>
            </a:extLst>
          </p:cNvPr>
          <p:cNvSpPr txBox="1"/>
          <p:nvPr/>
        </p:nvSpPr>
        <p:spPr>
          <a:xfrm>
            <a:off x="9120851" y="460164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2499105-D86E-1240-83AB-16A0A75F4D99}"/>
                  </a:ext>
                </a:extLst>
              </p:cNvPr>
              <p:cNvSpPr txBox="1"/>
              <p:nvPr/>
            </p:nvSpPr>
            <p:spPr>
              <a:xfrm>
                <a:off x="5930458" y="5421532"/>
                <a:ext cx="4191789" cy="402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2499105-D86E-1240-83AB-16A0A75F4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458" y="5421532"/>
                <a:ext cx="4191789" cy="402867"/>
              </a:xfrm>
              <a:prstGeom prst="rect">
                <a:avLst/>
              </a:prstGeom>
              <a:blipFill>
                <a:blip r:embed="rId5"/>
                <a:stretch>
                  <a:fillRect l="-1208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urved Down Arrow 44">
            <a:extLst>
              <a:ext uri="{FF2B5EF4-FFF2-40B4-BE49-F238E27FC236}">
                <a16:creationId xmlns:a16="http://schemas.microsoft.com/office/drawing/2014/main" id="{74D08252-2C46-7642-926E-BE087CC50C13}"/>
              </a:ext>
            </a:extLst>
          </p:cNvPr>
          <p:cNvSpPr/>
          <p:nvPr/>
        </p:nvSpPr>
        <p:spPr>
          <a:xfrm rot="2408131">
            <a:off x="4685046" y="2061386"/>
            <a:ext cx="1651765" cy="1011935"/>
          </a:xfrm>
          <a:prstGeom prst="curvedDownArrow">
            <a:avLst>
              <a:gd name="adj1" fmla="val 29493"/>
              <a:gd name="adj2" fmla="val 46394"/>
              <a:gd name="adj3" fmla="val 43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09DC6FA7-0EEA-DE49-A4FA-6C94EE070221}"/>
              </a:ext>
            </a:extLst>
          </p:cNvPr>
          <p:cNvSpPr/>
          <p:nvPr/>
        </p:nvSpPr>
        <p:spPr>
          <a:xfrm>
            <a:off x="5795158" y="4275117"/>
            <a:ext cx="3325101" cy="546265"/>
          </a:xfrm>
          <a:custGeom>
            <a:avLst/>
            <a:gdLst>
              <a:gd name="connsiteX0" fmla="*/ 35626 w 3325101"/>
              <a:gd name="connsiteY0" fmla="*/ 0 h 546265"/>
              <a:gd name="connsiteX1" fmla="*/ 11876 w 3325101"/>
              <a:gd name="connsiteY1" fmla="*/ 237506 h 546265"/>
              <a:gd name="connsiteX2" fmla="*/ 0 w 3325101"/>
              <a:gd name="connsiteY2" fmla="*/ 273132 h 546265"/>
              <a:gd name="connsiteX3" fmla="*/ 11876 w 3325101"/>
              <a:gd name="connsiteY3" fmla="*/ 332509 h 546265"/>
              <a:gd name="connsiteX4" fmla="*/ 59377 w 3325101"/>
              <a:gd name="connsiteY4" fmla="*/ 356260 h 546265"/>
              <a:gd name="connsiteX5" fmla="*/ 95003 w 3325101"/>
              <a:gd name="connsiteY5" fmla="*/ 368135 h 546265"/>
              <a:gd name="connsiteX6" fmla="*/ 154380 w 3325101"/>
              <a:gd name="connsiteY6" fmla="*/ 391886 h 546265"/>
              <a:gd name="connsiteX7" fmla="*/ 273133 w 3325101"/>
              <a:gd name="connsiteY7" fmla="*/ 403761 h 546265"/>
              <a:gd name="connsiteX8" fmla="*/ 391886 w 3325101"/>
              <a:gd name="connsiteY8" fmla="*/ 427512 h 546265"/>
              <a:gd name="connsiteX9" fmla="*/ 736271 w 3325101"/>
              <a:gd name="connsiteY9" fmla="*/ 451262 h 546265"/>
              <a:gd name="connsiteX10" fmla="*/ 985652 w 3325101"/>
              <a:gd name="connsiteY10" fmla="*/ 451262 h 546265"/>
              <a:gd name="connsiteX11" fmla="*/ 1318161 w 3325101"/>
              <a:gd name="connsiteY11" fmla="*/ 439387 h 546265"/>
              <a:gd name="connsiteX12" fmla="*/ 1615045 w 3325101"/>
              <a:gd name="connsiteY12" fmla="*/ 451262 h 546265"/>
              <a:gd name="connsiteX13" fmla="*/ 2398816 w 3325101"/>
              <a:gd name="connsiteY13" fmla="*/ 463138 h 546265"/>
              <a:gd name="connsiteX14" fmla="*/ 2576946 w 3325101"/>
              <a:gd name="connsiteY14" fmla="*/ 486888 h 546265"/>
              <a:gd name="connsiteX15" fmla="*/ 2731325 w 3325101"/>
              <a:gd name="connsiteY15" fmla="*/ 498764 h 546265"/>
              <a:gd name="connsiteX16" fmla="*/ 2826328 w 3325101"/>
              <a:gd name="connsiteY16" fmla="*/ 510639 h 546265"/>
              <a:gd name="connsiteX17" fmla="*/ 3182587 w 3325101"/>
              <a:gd name="connsiteY17" fmla="*/ 522514 h 546265"/>
              <a:gd name="connsiteX18" fmla="*/ 3325091 w 3325101"/>
              <a:gd name="connsiteY18" fmla="*/ 546265 h 54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25101" h="546265">
                <a:moveTo>
                  <a:pt x="35626" y="0"/>
                </a:moveTo>
                <a:cubicBezTo>
                  <a:pt x="29691" y="83099"/>
                  <a:pt x="29567" y="157897"/>
                  <a:pt x="11876" y="237506"/>
                </a:cubicBezTo>
                <a:cubicBezTo>
                  <a:pt x="9160" y="249726"/>
                  <a:pt x="3959" y="261257"/>
                  <a:pt x="0" y="273132"/>
                </a:cubicBezTo>
                <a:cubicBezTo>
                  <a:pt x="3959" y="292924"/>
                  <a:pt x="144" y="316084"/>
                  <a:pt x="11876" y="332509"/>
                </a:cubicBezTo>
                <a:cubicBezTo>
                  <a:pt x="22165" y="346914"/>
                  <a:pt x="43106" y="349287"/>
                  <a:pt x="59377" y="356260"/>
                </a:cubicBezTo>
                <a:cubicBezTo>
                  <a:pt x="70883" y="361191"/>
                  <a:pt x="83282" y="363740"/>
                  <a:pt x="95003" y="368135"/>
                </a:cubicBezTo>
                <a:cubicBezTo>
                  <a:pt x="114963" y="375620"/>
                  <a:pt x="133477" y="387705"/>
                  <a:pt x="154380" y="391886"/>
                </a:cubicBezTo>
                <a:cubicBezTo>
                  <a:pt x="193389" y="399688"/>
                  <a:pt x="233549" y="399803"/>
                  <a:pt x="273133" y="403761"/>
                </a:cubicBezTo>
                <a:cubicBezTo>
                  <a:pt x="312717" y="411678"/>
                  <a:pt x="351728" y="423393"/>
                  <a:pt x="391886" y="427512"/>
                </a:cubicBezTo>
                <a:cubicBezTo>
                  <a:pt x="506353" y="439252"/>
                  <a:pt x="736271" y="451262"/>
                  <a:pt x="736271" y="451262"/>
                </a:cubicBezTo>
                <a:cubicBezTo>
                  <a:pt x="886628" y="472743"/>
                  <a:pt x="767205" y="461664"/>
                  <a:pt x="985652" y="451262"/>
                </a:cubicBezTo>
                <a:cubicBezTo>
                  <a:pt x="1096433" y="445987"/>
                  <a:pt x="1207325" y="443345"/>
                  <a:pt x="1318161" y="439387"/>
                </a:cubicBezTo>
                <a:lnTo>
                  <a:pt x="1615045" y="451262"/>
                </a:lnTo>
                <a:cubicBezTo>
                  <a:pt x="1876269" y="457003"/>
                  <a:pt x="2137708" y="453467"/>
                  <a:pt x="2398816" y="463138"/>
                </a:cubicBezTo>
                <a:cubicBezTo>
                  <a:pt x="2458677" y="465355"/>
                  <a:pt x="2517385" y="480506"/>
                  <a:pt x="2576946" y="486888"/>
                </a:cubicBezTo>
                <a:cubicBezTo>
                  <a:pt x="2628264" y="492386"/>
                  <a:pt x="2679946" y="493871"/>
                  <a:pt x="2731325" y="498764"/>
                </a:cubicBezTo>
                <a:cubicBezTo>
                  <a:pt x="2763095" y="501790"/>
                  <a:pt x="2794458" y="508962"/>
                  <a:pt x="2826328" y="510639"/>
                </a:cubicBezTo>
                <a:cubicBezTo>
                  <a:pt x="2944983" y="516884"/>
                  <a:pt x="3063834" y="518556"/>
                  <a:pt x="3182587" y="522514"/>
                </a:cubicBezTo>
                <a:cubicBezTo>
                  <a:pt x="3329036" y="534718"/>
                  <a:pt x="3325091" y="486723"/>
                  <a:pt x="3325091" y="546265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24983759-4C8C-D14E-BB9B-013320AA6832}"/>
              </a:ext>
            </a:extLst>
          </p:cNvPr>
          <p:cNvSpPr/>
          <p:nvPr/>
        </p:nvSpPr>
        <p:spPr>
          <a:xfrm>
            <a:off x="6584820" y="4049486"/>
            <a:ext cx="3937901" cy="617517"/>
          </a:xfrm>
          <a:custGeom>
            <a:avLst/>
            <a:gdLst>
              <a:gd name="connsiteX0" fmla="*/ 5985 w 3937901"/>
              <a:gd name="connsiteY0" fmla="*/ 0 h 617517"/>
              <a:gd name="connsiteX1" fmla="*/ 17861 w 3937901"/>
              <a:gd name="connsiteY1" fmla="*/ 237506 h 617517"/>
              <a:gd name="connsiteX2" fmla="*/ 207866 w 3937901"/>
              <a:gd name="connsiteY2" fmla="*/ 308758 h 617517"/>
              <a:gd name="connsiteX3" fmla="*/ 385996 w 3937901"/>
              <a:gd name="connsiteY3" fmla="*/ 320633 h 617517"/>
              <a:gd name="connsiteX4" fmla="*/ 492874 w 3937901"/>
              <a:gd name="connsiteY4" fmla="*/ 332509 h 617517"/>
              <a:gd name="connsiteX5" fmla="*/ 587876 w 3937901"/>
              <a:gd name="connsiteY5" fmla="*/ 344384 h 617517"/>
              <a:gd name="connsiteX6" fmla="*/ 884759 w 3937901"/>
              <a:gd name="connsiteY6" fmla="*/ 356259 h 617517"/>
              <a:gd name="connsiteX7" fmla="*/ 1027263 w 3937901"/>
              <a:gd name="connsiteY7" fmla="*/ 344384 h 617517"/>
              <a:gd name="connsiteX8" fmla="*/ 1146016 w 3937901"/>
              <a:gd name="connsiteY8" fmla="*/ 332509 h 617517"/>
              <a:gd name="connsiteX9" fmla="*/ 1490401 w 3937901"/>
              <a:gd name="connsiteY9" fmla="*/ 356259 h 617517"/>
              <a:gd name="connsiteX10" fmla="*/ 1668531 w 3937901"/>
              <a:gd name="connsiteY10" fmla="*/ 368135 h 617517"/>
              <a:gd name="connsiteX11" fmla="*/ 1751658 w 3937901"/>
              <a:gd name="connsiteY11" fmla="*/ 380010 h 617517"/>
              <a:gd name="connsiteX12" fmla="*/ 1846661 w 3937901"/>
              <a:gd name="connsiteY12" fmla="*/ 391885 h 617517"/>
              <a:gd name="connsiteX13" fmla="*/ 1941663 w 3937901"/>
              <a:gd name="connsiteY13" fmla="*/ 415636 h 617517"/>
              <a:gd name="connsiteX14" fmla="*/ 2012915 w 3937901"/>
              <a:gd name="connsiteY14" fmla="*/ 427511 h 617517"/>
              <a:gd name="connsiteX15" fmla="*/ 2048541 w 3937901"/>
              <a:gd name="connsiteY15" fmla="*/ 439387 h 617517"/>
              <a:gd name="connsiteX16" fmla="*/ 2737310 w 3937901"/>
              <a:gd name="connsiteY16" fmla="*/ 439387 h 617517"/>
              <a:gd name="connsiteX17" fmla="*/ 2784811 w 3937901"/>
              <a:gd name="connsiteY17" fmla="*/ 427511 h 617517"/>
              <a:gd name="connsiteX18" fmla="*/ 2891689 w 3937901"/>
              <a:gd name="connsiteY18" fmla="*/ 415636 h 617517"/>
              <a:gd name="connsiteX19" fmla="*/ 2962941 w 3937901"/>
              <a:gd name="connsiteY19" fmla="*/ 403761 h 617517"/>
              <a:gd name="connsiteX20" fmla="*/ 3046068 w 3937901"/>
              <a:gd name="connsiteY20" fmla="*/ 380010 h 617517"/>
              <a:gd name="connsiteX21" fmla="*/ 3152946 w 3937901"/>
              <a:gd name="connsiteY21" fmla="*/ 368135 h 617517"/>
              <a:gd name="connsiteX22" fmla="*/ 3497331 w 3937901"/>
              <a:gd name="connsiteY22" fmla="*/ 344384 h 617517"/>
              <a:gd name="connsiteX23" fmla="*/ 3817964 w 3937901"/>
              <a:gd name="connsiteY23" fmla="*/ 368135 h 617517"/>
              <a:gd name="connsiteX24" fmla="*/ 3853590 w 3937901"/>
              <a:gd name="connsiteY24" fmla="*/ 380010 h 617517"/>
              <a:gd name="connsiteX25" fmla="*/ 3877341 w 3937901"/>
              <a:gd name="connsiteY25" fmla="*/ 415636 h 617517"/>
              <a:gd name="connsiteX26" fmla="*/ 3912967 w 3937901"/>
              <a:gd name="connsiteY26" fmla="*/ 451262 h 617517"/>
              <a:gd name="connsiteX27" fmla="*/ 3924842 w 3937901"/>
              <a:gd name="connsiteY27" fmla="*/ 486888 h 617517"/>
              <a:gd name="connsiteX28" fmla="*/ 3936718 w 3937901"/>
              <a:gd name="connsiteY28" fmla="*/ 617517 h 617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37901" h="617517">
                <a:moveTo>
                  <a:pt x="5985" y="0"/>
                </a:moveTo>
                <a:cubicBezTo>
                  <a:pt x="9944" y="79169"/>
                  <a:pt x="-16441" y="166044"/>
                  <a:pt x="17861" y="237506"/>
                </a:cubicBezTo>
                <a:cubicBezTo>
                  <a:pt x="31800" y="266546"/>
                  <a:pt x="158585" y="303830"/>
                  <a:pt x="207866" y="308758"/>
                </a:cubicBezTo>
                <a:cubicBezTo>
                  <a:pt x="267079" y="314679"/>
                  <a:pt x="326693" y="315691"/>
                  <a:pt x="385996" y="320633"/>
                </a:cubicBezTo>
                <a:cubicBezTo>
                  <a:pt x="421717" y="323610"/>
                  <a:pt x="457274" y="328321"/>
                  <a:pt x="492874" y="332509"/>
                </a:cubicBezTo>
                <a:cubicBezTo>
                  <a:pt x="524569" y="336238"/>
                  <a:pt x="556021" y="342453"/>
                  <a:pt x="587876" y="344384"/>
                </a:cubicBezTo>
                <a:cubicBezTo>
                  <a:pt x="686735" y="350375"/>
                  <a:pt x="785798" y="352301"/>
                  <a:pt x="884759" y="356259"/>
                </a:cubicBezTo>
                <a:lnTo>
                  <a:pt x="1027263" y="344384"/>
                </a:lnTo>
                <a:cubicBezTo>
                  <a:pt x="1066881" y="340782"/>
                  <a:pt x="1106247" y="331489"/>
                  <a:pt x="1146016" y="332509"/>
                </a:cubicBezTo>
                <a:cubicBezTo>
                  <a:pt x="1261046" y="335458"/>
                  <a:pt x="1375600" y="348432"/>
                  <a:pt x="1490401" y="356259"/>
                </a:cubicBezTo>
                <a:lnTo>
                  <a:pt x="1668531" y="368135"/>
                </a:lnTo>
                <a:lnTo>
                  <a:pt x="1751658" y="380010"/>
                </a:lnTo>
                <a:cubicBezTo>
                  <a:pt x="1783292" y="384228"/>
                  <a:pt x="1815294" y="386004"/>
                  <a:pt x="1846661" y="391885"/>
                </a:cubicBezTo>
                <a:cubicBezTo>
                  <a:pt x="1878744" y="397901"/>
                  <a:pt x="1909746" y="408797"/>
                  <a:pt x="1941663" y="415636"/>
                </a:cubicBezTo>
                <a:cubicBezTo>
                  <a:pt x="1965207" y="420681"/>
                  <a:pt x="1989164" y="423553"/>
                  <a:pt x="2012915" y="427511"/>
                </a:cubicBezTo>
                <a:cubicBezTo>
                  <a:pt x="2024790" y="431470"/>
                  <a:pt x="2036169" y="437484"/>
                  <a:pt x="2048541" y="439387"/>
                </a:cubicBezTo>
                <a:cubicBezTo>
                  <a:pt x="2261491" y="472149"/>
                  <a:pt x="2580912" y="442645"/>
                  <a:pt x="2737310" y="439387"/>
                </a:cubicBezTo>
                <a:cubicBezTo>
                  <a:pt x="2753144" y="435428"/>
                  <a:pt x="2768680" y="429993"/>
                  <a:pt x="2784811" y="427511"/>
                </a:cubicBezTo>
                <a:cubicBezTo>
                  <a:pt x="2820239" y="422060"/>
                  <a:pt x="2856158" y="420373"/>
                  <a:pt x="2891689" y="415636"/>
                </a:cubicBezTo>
                <a:cubicBezTo>
                  <a:pt x="2915556" y="412454"/>
                  <a:pt x="2939190" y="407719"/>
                  <a:pt x="2962941" y="403761"/>
                </a:cubicBezTo>
                <a:cubicBezTo>
                  <a:pt x="2989547" y="394892"/>
                  <a:pt x="3018371" y="384271"/>
                  <a:pt x="3046068" y="380010"/>
                </a:cubicBezTo>
                <a:cubicBezTo>
                  <a:pt x="3081496" y="374560"/>
                  <a:pt x="3117248" y="371380"/>
                  <a:pt x="3152946" y="368135"/>
                </a:cubicBezTo>
                <a:cubicBezTo>
                  <a:pt x="3263482" y="358086"/>
                  <a:pt x="3387516" y="351247"/>
                  <a:pt x="3497331" y="344384"/>
                </a:cubicBezTo>
                <a:cubicBezTo>
                  <a:pt x="3602154" y="349375"/>
                  <a:pt x="3713407" y="344900"/>
                  <a:pt x="3817964" y="368135"/>
                </a:cubicBezTo>
                <a:cubicBezTo>
                  <a:pt x="3830184" y="370850"/>
                  <a:pt x="3841715" y="376052"/>
                  <a:pt x="3853590" y="380010"/>
                </a:cubicBezTo>
                <a:cubicBezTo>
                  <a:pt x="3861507" y="391885"/>
                  <a:pt x="3868204" y="404672"/>
                  <a:pt x="3877341" y="415636"/>
                </a:cubicBezTo>
                <a:cubicBezTo>
                  <a:pt x="3888092" y="428538"/>
                  <a:pt x="3903651" y="437288"/>
                  <a:pt x="3912967" y="451262"/>
                </a:cubicBezTo>
                <a:cubicBezTo>
                  <a:pt x="3919911" y="461677"/>
                  <a:pt x="3921403" y="474852"/>
                  <a:pt x="3924842" y="486888"/>
                </a:cubicBezTo>
                <a:cubicBezTo>
                  <a:pt x="3943439" y="551976"/>
                  <a:pt x="3936718" y="533849"/>
                  <a:pt x="3936718" y="617517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EB854F-66BE-8D4E-BB64-93D6CE8D49DC}"/>
              </a:ext>
            </a:extLst>
          </p:cNvPr>
          <p:cNvSpPr/>
          <p:nvPr/>
        </p:nvSpPr>
        <p:spPr>
          <a:xfrm>
            <a:off x="6994566" y="1031150"/>
            <a:ext cx="2541320" cy="2792705"/>
          </a:xfrm>
          <a:custGeom>
            <a:avLst/>
            <a:gdLst>
              <a:gd name="connsiteX0" fmla="*/ 0 w 2541320"/>
              <a:gd name="connsiteY0" fmla="*/ 2792705 h 2792705"/>
              <a:gd name="connsiteX1" fmla="*/ 1246909 w 2541320"/>
              <a:gd name="connsiteY1" fmla="*/ 37629 h 2792705"/>
              <a:gd name="connsiteX2" fmla="*/ 1615044 w 2541320"/>
              <a:gd name="connsiteY2" fmla="*/ 25754 h 2792705"/>
              <a:gd name="connsiteX3" fmla="*/ 2066307 w 2541320"/>
              <a:gd name="connsiteY3" fmla="*/ 25754 h 2792705"/>
              <a:gd name="connsiteX4" fmla="*/ 2232561 w 2541320"/>
              <a:gd name="connsiteY4" fmla="*/ 13879 h 2792705"/>
              <a:gd name="connsiteX5" fmla="*/ 2470068 w 2541320"/>
              <a:gd name="connsiteY5" fmla="*/ 37629 h 2792705"/>
              <a:gd name="connsiteX6" fmla="*/ 2505694 w 2541320"/>
              <a:gd name="connsiteY6" fmla="*/ 85131 h 2792705"/>
              <a:gd name="connsiteX7" fmla="*/ 2541320 w 2541320"/>
              <a:gd name="connsiteY7" fmla="*/ 120756 h 2792705"/>
              <a:gd name="connsiteX8" fmla="*/ 2505694 w 2541320"/>
              <a:gd name="connsiteY8" fmla="*/ 393889 h 2792705"/>
              <a:gd name="connsiteX9" fmla="*/ 2493818 w 2541320"/>
              <a:gd name="connsiteY9" fmla="*/ 453266 h 279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41320" h="2792705">
                <a:moveTo>
                  <a:pt x="0" y="2792705"/>
                </a:moveTo>
                <a:cubicBezTo>
                  <a:pt x="747054" y="-315574"/>
                  <a:pt x="-290872" y="37629"/>
                  <a:pt x="1246909" y="37629"/>
                </a:cubicBezTo>
                <a:cubicBezTo>
                  <a:pt x="1369684" y="37629"/>
                  <a:pt x="1492332" y="29712"/>
                  <a:pt x="1615044" y="25754"/>
                </a:cubicBezTo>
                <a:cubicBezTo>
                  <a:pt x="1891845" y="-1925"/>
                  <a:pt x="1561088" y="25754"/>
                  <a:pt x="2066307" y="25754"/>
                </a:cubicBezTo>
                <a:cubicBezTo>
                  <a:pt x="2121866" y="25754"/>
                  <a:pt x="2177143" y="17837"/>
                  <a:pt x="2232561" y="13879"/>
                </a:cubicBezTo>
                <a:cubicBezTo>
                  <a:pt x="2332190" y="-2727"/>
                  <a:pt x="2345067" y="-13842"/>
                  <a:pt x="2470068" y="37629"/>
                </a:cubicBezTo>
                <a:cubicBezTo>
                  <a:pt x="2488370" y="45165"/>
                  <a:pt x="2492813" y="70104"/>
                  <a:pt x="2505694" y="85131"/>
                </a:cubicBezTo>
                <a:cubicBezTo>
                  <a:pt x="2516623" y="97882"/>
                  <a:pt x="2529445" y="108881"/>
                  <a:pt x="2541320" y="120756"/>
                </a:cubicBezTo>
                <a:cubicBezTo>
                  <a:pt x="2526348" y="315376"/>
                  <a:pt x="2539565" y="224533"/>
                  <a:pt x="2505694" y="393889"/>
                </a:cubicBezTo>
                <a:lnTo>
                  <a:pt x="2493818" y="453266"/>
                </a:ln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21D73E7-C834-1F42-8095-51D5E49169A4}"/>
              </a:ext>
            </a:extLst>
          </p:cNvPr>
          <p:cNvSpPr/>
          <p:nvPr/>
        </p:nvSpPr>
        <p:spPr>
          <a:xfrm>
            <a:off x="10590141" y="431830"/>
            <a:ext cx="628792" cy="5239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DQN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702DA5-31C1-4547-BA84-24E7B65471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884" y="1057875"/>
            <a:ext cx="435306" cy="30663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C1E94E5-40B1-D843-BCE0-AEC81876A23A}"/>
              </a:ext>
            </a:extLst>
          </p:cNvPr>
          <p:cNvSpPr txBox="1"/>
          <p:nvPr/>
        </p:nvSpPr>
        <p:spPr>
          <a:xfrm>
            <a:off x="8374653" y="255157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every action!</a:t>
            </a:r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62FAFF8B-BE4C-4F4F-A52A-8563F8C05573}"/>
              </a:ext>
            </a:extLst>
          </p:cNvPr>
          <p:cNvSpPr/>
          <p:nvPr/>
        </p:nvSpPr>
        <p:spPr>
          <a:xfrm>
            <a:off x="7849590" y="1235034"/>
            <a:ext cx="2743200" cy="2339439"/>
          </a:xfrm>
          <a:custGeom>
            <a:avLst/>
            <a:gdLst>
              <a:gd name="connsiteX0" fmla="*/ 0 w 2743200"/>
              <a:gd name="connsiteY0" fmla="*/ 2339439 h 2339439"/>
              <a:gd name="connsiteX1" fmla="*/ 142504 w 2743200"/>
              <a:gd name="connsiteY1" fmla="*/ 973776 h 2339439"/>
              <a:gd name="connsiteX2" fmla="*/ 154379 w 2743200"/>
              <a:gd name="connsiteY2" fmla="*/ 249382 h 2339439"/>
              <a:gd name="connsiteX3" fmla="*/ 166254 w 2743200"/>
              <a:gd name="connsiteY3" fmla="*/ 154379 h 2339439"/>
              <a:gd name="connsiteX4" fmla="*/ 178129 w 2743200"/>
              <a:gd name="connsiteY4" fmla="*/ 71252 h 2339439"/>
              <a:gd name="connsiteX5" fmla="*/ 190005 w 2743200"/>
              <a:gd name="connsiteY5" fmla="*/ 23750 h 2339439"/>
              <a:gd name="connsiteX6" fmla="*/ 237506 w 2743200"/>
              <a:gd name="connsiteY6" fmla="*/ 11875 h 2339439"/>
              <a:gd name="connsiteX7" fmla="*/ 593766 w 2743200"/>
              <a:gd name="connsiteY7" fmla="*/ 0 h 2339439"/>
              <a:gd name="connsiteX8" fmla="*/ 902524 w 2743200"/>
              <a:gd name="connsiteY8" fmla="*/ 11875 h 2339439"/>
              <a:gd name="connsiteX9" fmla="*/ 1009402 w 2743200"/>
              <a:gd name="connsiteY9" fmla="*/ 23750 h 2339439"/>
              <a:gd name="connsiteX10" fmla="*/ 1377537 w 2743200"/>
              <a:gd name="connsiteY10" fmla="*/ 35626 h 2339439"/>
              <a:gd name="connsiteX11" fmla="*/ 1520041 w 2743200"/>
              <a:gd name="connsiteY11" fmla="*/ 11875 h 2339439"/>
              <a:gd name="connsiteX12" fmla="*/ 1828800 w 2743200"/>
              <a:gd name="connsiteY12" fmla="*/ 0 h 2339439"/>
              <a:gd name="connsiteX13" fmla="*/ 2446316 w 2743200"/>
              <a:gd name="connsiteY13" fmla="*/ 23750 h 2339439"/>
              <a:gd name="connsiteX14" fmla="*/ 2553194 w 2743200"/>
              <a:gd name="connsiteY14" fmla="*/ 47501 h 2339439"/>
              <a:gd name="connsiteX15" fmla="*/ 2683823 w 2743200"/>
              <a:gd name="connsiteY15" fmla="*/ 71252 h 2339439"/>
              <a:gd name="connsiteX16" fmla="*/ 2743200 w 2743200"/>
              <a:gd name="connsiteY16" fmla="*/ 59376 h 23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43200" h="2339439">
                <a:moveTo>
                  <a:pt x="0" y="2339439"/>
                </a:moveTo>
                <a:cubicBezTo>
                  <a:pt x="47501" y="1884218"/>
                  <a:pt x="108789" y="1430225"/>
                  <a:pt x="142504" y="973776"/>
                </a:cubicBezTo>
                <a:cubicBezTo>
                  <a:pt x="160293" y="732935"/>
                  <a:pt x="147382" y="490778"/>
                  <a:pt x="154379" y="249382"/>
                </a:cubicBezTo>
                <a:cubicBezTo>
                  <a:pt x="155304" y="217481"/>
                  <a:pt x="162036" y="186013"/>
                  <a:pt x="166254" y="154379"/>
                </a:cubicBezTo>
                <a:cubicBezTo>
                  <a:pt x="169953" y="126634"/>
                  <a:pt x="173122" y="98791"/>
                  <a:pt x="178129" y="71252"/>
                </a:cubicBezTo>
                <a:cubicBezTo>
                  <a:pt x="181049" y="55194"/>
                  <a:pt x="178464" y="35291"/>
                  <a:pt x="190005" y="23750"/>
                </a:cubicBezTo>
                <a:cubicBezTo>
                  <a:pt x="201546" y="12209"/>
                  <a:pt x="221213" y="12833"/>
                  <a:pt x="237506" y="11875"/>
                </a:cubicBezTo>
                <a:cubicBezTo>
                  <a:pt x="356120" y="4898"/>
                  <a:pt x="475013" y="3958"/>
                  <a:pt x="593766" y="0"/>
                </a:cubicBezTo>
                <a:lnTo>
                  <a:pt x="902524" y="11875"/>
                </a:lnTo>
                <a:cubicBezTo>
                  <a:pt x="938311" y="13920"/>
                  <a:pt x="973601" y="21960"/>
                  <a:pt x="1009402" y="23750"/>
                </a:cubicBezTo>
                <a:cubicBezTo>
                  <a:pt x="1132024" y="29881"/>
                  <a:pt x="1254825" y="31667"/>
                  <a:pt x="1377537" y="35626"/>
                </a:cubicBezTo>
                <a:cubicBezTo>
                  <a:pt x="1439027" y="15128"/>
                  <a:pt x="1424035" y="17361"/>
                  <a:pt x="1520041" y="11875"/>
                </a:cubicBezTo>
                <a:cubicBezTo>
                  <a:pt x="1622869" y="5999"/>
                  <a:pt x="1725880" y="3958"/>
                  <a:pt x="1828800" y="0"/>
                </a:cubicBezTo>
                <a:cubicBezTo>
                  <a:pt x="1854287" y="607"/>
                  <a:pt x="2284815" y="-1750"/>
                  <a:pt x="2446316" y="23750"/>
                </a:cubicBezTo>
                <a:cubicBezTo>
                  <a:pt x="2482364" y="29442"/>
                  <a:pt x="2517509" y="39854"/>
                  <a:pt x="2553194" y="47501"/>
                </a:cubicBezTo>
                <a:cubicBezTo>
                  <a:pt x="2611269" y="59946"/>
                  <a:pt x="2622380" y="61011"/>
                  <a:pt x="2683823" y="71252"/>
                </a:cubicBezTo>
                <a:cubicBezTo>
                  <a:pt x="2735164" y="58416"/>
                  <a:pt x="2715003" y="59376"/>
                  <a:pt x="2743200" y="59376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87F1BD-C53A-2949-8EDE-11D63522147A}"/>
                  </a:ext>
                </a:extLst>
              </p:cNvPr>
              <p:cNvSpPr txBox="1"/>
              <p:nvPr/>
            </p:nvSpPr>
            <p:spPr>
              <a:xfrm>
                <a:off x="10435954" y="2737519"/>
                <a:ext cx="1467709" cy="388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87F1BD-C53A-2949-8EDE-11D635221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954" y="2737519"/>
                <a:ext cx="1467709" cy="388889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2F649CDC-1494-7446-92D8-3F13E3E47E07}"/>
              </a:ext>
            </a:extLst>
          </p:cNvPr>
          <p:cNvSpPr txBox="1"/>
          <p:nvPr/>
        </p:nvSpPr>
        <p:spPr>
          <a:xfrm>
            <a:off x="1378954" y="2265946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09C37D-0FF0-D745-AE9A-92024FF84807}"/>
              </a:ext>
            </a:extLst>
          </p:cNvPr>
          <p:cNvSpPr txBox="1"/>
          <p:nvPr/>
        </p:nvSpPr>
        <p:spPr>
          <a:xfrm>
            <a:off x="2239164" y="22904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8DBFE4-50D0-C049-9A15-51FEF3DB6EF6}"/>
              </a:ext>
            </a:extLst>
          </p:cNvPr>
          <p:cNvSpPr txBox="1"/>
          <p:nvPr/>
        </p:nvSpPr>
        <p:spPr>
          <a:xfrm>
            <a:off x="2695170" y="229447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40EC4A-50F0-3542-ADCA-C8C1C998C870}"/>
              </a:ext>
            </a:extLst>
          </p:cNvPr>
          <p:cNvSpPr txBox="1"/>
          <p:nvPr/>
        </p:nvSpPr>
        <p:spPr>
          <a:xfrm>
            <a:off x="3405218" y="225762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s’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E0B740-26FC-4C44-94F3-E7988FBCEF40}"/>
              </a:ext>
            </a:extLst>
          </p:cNvPr>
          <p:cNvSpPr txBox="1"/>
          <p:nvPr/>
        </p:nvSpPr>
        <p:spPr>
          <a:xfrm>
            <a:off x="6730834" y="6128103"/>
            <a:ext cx="177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estimate</a:t>
            </a: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A54428DD-E576-7442-BA0F-B32BE39B25EE}"/>
              </a:ext>
            </a:extLst>
          </p:cNvPr>
          <p:cNvSpPr/>
          <p:nvPr/>
        </p:nvSpPr>
        <p:spPr>
          <a:xfrm rot="16200000">
            <a:off x="7477355" y="5645434"/>
            <a:ext cx="271851" cy="733879"/>
          </a:xfrm>
          <a:prstGeom prst="lef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8E0F126-21B3-DB47-BC69-D5CC67FA9C9A}"/>
              </a:ext>
            </a:extLst>
          </p:cNvPr>
          <p:cNvSpPr txBox="1"/>
          <p:nvPr/>
        </p:nvSpPr>
        <p:spPr>
          <a:xfrm>
            <a:off x="6378479" y="1404080"/>
            <a:ext cx="198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(Bellman equation)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80DAE38-A04A-A44E-A8FF-AF7D656E1715}"/>
              </a:ext>
            </a:extLst>
          </p:cNvPr>
          <p:cNvGrpSpPr/>
          <p:nvPr/>
        </p:nvGrpSpPr>
        <p:grpSpPr>
          <a:xfrm>
            <a:off x="5511081" y="3272128"/>
            <a:ext cx="2358406" cy="406178"/>
            <a:chOff x="5511081" y="3272128"/>
            <a:chExt cx="2358406" cy="40617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92654A-15A3-2641-87F2-3D12264F9FFB}"/>
                </a:ext>
              </a:extLst>
            </p:cNvPr>
            <p:cNvSpPr txBox="1"/>
            <p:nvPr/>
          </p:nvSpPr>
          <p:spPr>
            <a:xfrm>
              <a:off x="5511081" y="328045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38D068F-C992-E44C-A506-26EB3C9B5877}"/>
                </a:ext>
              </a:extLst>
            </p:cNvPr>
            <p:cNvSpPr txBox="1"/>
            <p:nvPr/>
          </p:nvSpPr>
          <p:spPr>
            <a:xfrm>
              <a:off x="6371291" y="330492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C8EF726-23E4-2945-A6B7-A97806AFCE82}"/>
                </a:ext>
              </a:extLst>
            </p:cNvPr>
            <p:cNvSpPr txBox="1"/>
            <p:nvPr/>
          </p:nvSpPr>
          <p:spPr>
            <a:xfrm>
              <a:off x="6827297" y="3308974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9AF4ACE-B308-8F4C-BD21-F47E181F47F2}"/>
                </a:ext>
              </a:extLst>
            </p:cNvPr>
            <p:cNvSpPr txBox="1"/>
            <p:nvPr/>
          </p:nvSpPr>
          <p:spPr>
            <a:xfrm>
              <a:off x="7537345" y="3272128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2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31" grpId="0"/>
      <p:bldP spid="36" grpId="0" animBg="1"/>
      <p:bldP spid="37" grpId="0"/>
      <p:bldP spid="38" grpId="0" animBg="1"/>
      <p:bldP spid="39" grpId="0"/>
      <p:bldP spid="40" grpId="0"/>
      <p:bldP spid="41" grpId="0"/>
      <p:bldP spid="42" grpId="0"/>
      <p:bldP spid="45" grpId="0" animBg="1"/>
      <p:bldP spid="46" grpId="0" animBg="1"/>
      <p:bldP spid="47" grpId="0" animBg="1"/>
      <p:bldP spid="48" grpId="0" animBg="1"/>
      <p:bldP spid="49" grpId="0" animBg="1"/>
      <p:bldP spid="51" grpId="0"/>
      <p:bldP spid="52" grpId="0" animBg="1"/>
      <p:bldP spid="53" grpId="0"/>
      <p:bldP spid="58" grpId="0"/>
      <p:bldP spid="59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065E0E-3C7E-C548-A5B9-C453621B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Ideal Bots…</a:t>
            </a:r>
            <a:endParaRPr lang="en-K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E4612-D52F-544A-8B29-4A838CF82BA2}"/>
              </a:ext>
            </a:extLst>
          </p:cNvPr>
          <p:cNvSpPr txBox="1"/>
          <p:nvPr/>
        </p:nvSpPr>
        <p:spPr>
          <a:xfrm>
            <a:off x="2107717" y="5454122"/>
            <a:ext cx="282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Iron Man, et al. </a:t>
            </a:r>
            <a:r>
              <a:rPr lang="en-KR"/>
              <a:t>(20</a:t>
            </a:r>
            <a:r>
              <a:rPr lang="en-US" dirty="0"/>
              <a:t>08-2015</a:t>
            </a:r>
            <a:r>
              <a:rPr lang="en-KR"/>
              <a:t>)</a:t>
            </a:r>
            <a:endParaRPr lang="en-K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FFD63A-0385-1244-9B23-DC22EF398651}"/>
              </a:ext>
            </a:extLst>
          </p:cNvPr>
          <p:cNvSpPr txBox="1"/>
          <p:nvPr/>
        </p:nvSpPr>
        <p:spPr>
          <a:xfrm>
            <a:off x="5845209" y="2851696"/>
            <a:ext cx="11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Tony Stark</a:t>
            </a:r>
            <a:endParaRPr lang="en-KR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BEBCB-C6A9-354C-B23E-120626EC091D}"/>
              </a:ext>
            </a:extLst>
          </p:cNvPr>
          <p:cNvSpPr txBox="1"/>
          <p:nvPr/>
        </p:nvSpPr>
        <p:spPr>
          <a:xfrm>
            <a:off x="10185595" y="4645434"/>
            <a:ext cx="116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J.A.R.V.I.S.</a:t>
            </a:r>
            <a:endParaRPr lang="en-KR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24B38-DAAA-E14E-AA39-609EA670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32" y="1920081"/>
            <a:ext cx="3304648" cy="33046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128EF8-42BB-F042-8A0E-34CCB6427714}"/>
              </a:ext>
            </a:extLst>
          </p:cNvPr>
          <p:cNvSpPr txBox="1"/>
          <p:nvPr/>
        </p:nvSpPr>
        <p:spPr>
          <a:xfrm>
            <a:off x="1208203" y="1273750"/>
            <a:ext cx="528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understand your needs and act on them!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93C47-EC06-2244-B26D-380FE32E9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368" y="2126249"/>
            <a:ext cx="3675330" cy="109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B50A0-1869-FC42-909A-FA133B993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372" y="3450503"/>
            <a:ext cx="3675326" cy="109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90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4DC8-5FB8-104F-B5D6-072E80B79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Q-Learning With Experience Replay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E2F71-78F0-2447-B19C-E86AF97DD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224" y="2150095"/>
            <a:ext cx="1960664" cy="780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2C936-5D23-2441-B467-02B51270C23E}"/>
              </a:ext>
            </a:extLst>
          </p:cNvPr>
          <p:cNvSpPr txBox="1"/>
          <p:nvPr/>
        </p:nvSpPr>
        <p:spPr>
          <a:xfrm>
            <a:off x="5570247" y="178076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8EA127-5EEF-1F4F-976C-F375F02B48C8}"/>
                  </a:ext>
                </a:extLst>
              </p:cNvPr>
              <p:cNvSpPr txBox="1"/>
              <p:nvPr/>
            </p:nvSpPr>
            <p:spPr>
              <a:xfrm>
                <a:off x="4616989" y="4598743"/>
                <a:ext cx="3145028" cy="302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8EA127-5EEF-1F4F-976C-F375F02B4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989" y="4598743"/>
                <a:ext cx="3145028" cy="302070"/>
              </a:xfrm>
              <a:prstGeom prst="rect">
                <a:avLst/>
              </a:prstGeom>
              <a:blipFill>
                <a:blip r:embed="rId3"/>
                <a:stretch>
                  <a:fillRect l="-1210" r="-403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4007A64-43DA-274E-8FAF-5D0F92619023}"/>
              </a:ext>
            </a:extLst>
          </p:cNvPr>
          <p:cNvSpPr txBox="1"/>
          <p:nvPr/>
        </p:nvSpPr>
        <p:spPr>
          <a:xfrm>
            <a:off x="6152706" y="4048103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</a:t>
            </a: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FF26718C-6A06-BF4B-BA51-51DE665BCB8E}"/>
              </a:ext>
            </a:extLst>
          </p:cNvPr>
          <p:cNvSpPr/>
          <p:nvPr/>
        </p:nvSpPr>
        <p:spPr>
          <a:xfrm rot="5400000">
            <a:off x="7447737" y="2927850"/>
            <a:ext cx="2540757" cy="1765894"/>
          </a:xfrm>
          <a:prstGeom prst="curvedDownArrow">
            <a:avLst>
              <a:gd name="adj1" fmla="val 24418"/>
              <a:gd name="adj2" fmla="val 34366"/>
              <a:gd name="adj3" fmla="val 21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>
            <a:extLst>
              <a:ext uri="{FF2B5EF4-FFF2-40B4-BE49-F238E27FC236}">
                <a16:creationId xmlns:a16="http://schemas.microsoft.com/office/drawing/2014/main" id="{7F2A84D6-4AD4-4844-8083-FDFFAAAA653B}"/>
              </a:ext>
            </a:extLst>
          </p:cNvPr>
          <p:cNvSpPr/>
          <p:nvPr/>
        </p:nvSpPr>
        <p:spPr>
          <a:xfrm rot="16200000">
            <a:off x="2050337" y="2885965"/>
            <a:ext cx="2540757" cy="1765894"/>
          </a:xfrm>
          <a:prstGeom prst="curvedDownArrow">
            <a:avLst>
              <a:gd name="adj1" fmla="val 24418"/>
              <a:gd name="adj2" fmla="val 34366"/>
              <a:gd name="adj3" fmla="val 21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5B2850E-6A6E-A241-B7AB-9AAF8ED4C504}"/>
              </a:ext>
            </a:extLst>
          </p:cNvPr>
          <p:cNvSpPr/>
          <p:nvPr/>
        </p:nvSpPr>
        <p:spPr>
          <a:xfrm>
            <a:off x="4616989" y="3390147"/>
            <a:ext cx="2889141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DQN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F9AA8400-CAE7-C849-AAB3-647433BD5BD2}"/>
              </a:ext>
            </a:extLst>
          </p:cNvPr>
          <p:cNvSpPr/>
          <p:nvPr/>
        </p:nvSpPr>
        <p:spPr>
          <a:xfrm>
            <a:off x="5898643" y="3002845"/>
            <a:ext cx="241545" cy="2837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7030A-F024-A947-A126-BA2784D1BB61}"/>
              </a:ext>
            </a:extLst>
          </p:cNvPr>
          <p:cNvSpPr txBox="1"/>
          <p:nvPr/>
        </p:nvSpPr>
        <p:spPr>
          <a:xfrm>
            <a:off x="6096000" y="2921968"/>
            <a:ext cx="56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00A4231B-B938-D144-8451-0B94B8498C62}"/>
              </a:ext>
            </a:extLst>
          </p:cNvPr>
          <p:cNvSpPr/>
          <p:nvPr/>
        </p:nvSpPr>
        <p:spPr>
          <a:xfrm>
            <a:off x="5898642" y="4092109"/>
            <a:ext cx="241545" cy="2837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8318C-8801-3D4F-AA41-E5AC53D3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Video Games to Text Games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556B6-F071-E246-8D1C-9384E5E8B591}"/>
              </a:ext>
            </a:extLst>
          </p:cNvPr>
          <p:cNvSpPr txBox="1"/>
          <p:nvPr/>
        </p:nvSpPr>
        <p:spPr>
          <a:xfrm>
            <a:off x="6632292" y="2532152"/>
            <a:ext cx="4155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trajectory</a:t>
            </a:r>
            <a:r>
              <a:rPr lang="en-US" dirty="0"/>
              <a:t> of prior text </a:t>
            </a:r>
            <a:br>
              <a:rPr lang="en-US" dirty="0"/>
            </a:br>
            <a:r>
              <a:rPr lang="en-US" dirty="0"/>
              <a:t>(sequences of descriptions and responses)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B9307-87F2-5F45-952F-11992EAC3DC1}"/>
              </a:ext>
            </a:extLst>
          </p:cNvPr>
          <p:cNvGrpSpPr/>
          <p:nvPr/>
        </p:nvGrpSpPr>
        <p:grpSpPr>
          <a:xfrm>
            <a:off x="1670206" y="1751852"/>
            <a:ext cx="918586" cy="647055"/>
            <a:chOff x="9701044" y="4718661"/>
            <a:chExt cx="918586" cy="6470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94BEC9-B600-4242-909F-BDEB1229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1044" y="4718661"/>
              <a:ext cx="918586" cy="64705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B9E5C5-9FCF-A546-8790-2DC3A34DE092}"/>
                </a:ext>
              </a:extLst>
            </p:cNvPr>
            <p:cNvSpPr/>
            <p:nvPr/>
          </p:nvSpPr>
          <p:spPr>
            <a:xfrm>
              <a:off x="9976187" y="5041533"/>
              <a:ext cx="184150" cy="108743"/>
            </a:xfrm>
            <a:prstGeom prst="rect">
              <a:avLst/>
            </a:prstGeom>
            <a:solidFill>
              <a:srgbClr val="3C3E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" name="Content Placeholder 15">
            <a:extLst>
              <a:ext uri="{FF2B5EF4-FFF2-40B4-BE49-F238E27FC236}">
                <a16:creationId xmlns:a16="http://schemas.microsoft.com/office/drawing/2014/main" id="{7EEFC10E-1CDC-CD49-888C-627B81AA7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562762"/>
              </p:ext>
            </p:extLst>
          </p:nvPr>
        </p:nvGraphicFramePr>
        <p:xfrm>
          <a:off x="1092362" y="3754182"/>
          <a:ext cx="3197018" cy="25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61">
                  <a:extLst>
                    <a:ext uri="{9D8B030D-6E8A-4147-A177-3AD203B41FA5}">
                      <a16:colId xmlns:a16="http://schemas.microsoft.com/office/drawing/2014/main" val="240644761"/>
                    </a:ext>
                  </a:extLst>
                </a:gridCol>
                <a:gridCol w="403725">
                  <a:extLst>
                    <a:ext uri="{9D8B030D-6E8A-4147-A177-3AD203B41FA5}">
                      <a16:colId xmlns:a16="http://schemas.microsoft.com/office/drawing/2014/main" val="3033081742"/>
                    </a:ext>
                  </a:extLst>
                </a:gridCol>
                <a:gridCol w="407380">
                  <a:extLst>
                    <a:ext uri="{9D8B030D-6E8A-4147-A177-3AD203B41FA5}">
                      <a16:colId xmlns:a16="http://schemas.microsoft.com/office/drawing/2014/main" val="361772120"/>
                    </a:ext>
                  </a:extLst>
                </a:gridCol>
                <a:gridCol w="363012">
                  <a:extLst>
                    <a:ext uri="{9D8B030D-6E8A-4147-A177-3AD203B41FA5}">
                      <a16:colId xmlns:a16="http://schemas.microsoft.com/office/drawing/2014/main" val="475742623"/>
                    </a:ext>
                  </a:extLst>
                </a:gridCol>
                <a:gridCol w="393426">
                  <a:extLst>
                    <a:ext uri="{9D8B030D-6E8A-4147-A177-3AD203B41FA5}">
                      <a16:colId xmlns:a16="http://schemas.microsoft.com/office/drawing/2014/main" val="3745252148"/>
                    </a:ext>
                  </a:extLst>
                </a:gridCol>
                <a:gridCol w="337144">
                  <a:extLst>
                    <a:ext uri="{9D8B030D-6E8A-4147-A177-3AD203B41FA5}">
                      <a16:colId xmlns:a16="http://schemas.microsoft.com/office/drawing/2014/main" val="1645449896"/>
                    </a:ext>
                  </a:extLst>
                </a:gridCol>
                <a:gridCol w="439135">
                  <a:extLst>
                    <a:ext uri="{9D8B030D-6E8A-4147-A177-3AD203B41FA5}">
                      <a16:colId xmlns:a16="http://schemas.microsoft.com/office/drawing/2014/main" val="1766179739"/>
                    </a:ext>
                  </a:extLst>
                </a:gridCol>
                <a:gridCol w="439135">
                  <a:extLst>
                    <a:ext uri="{9D8B030D-6E8A-4147-A177-3AD203B41FA5}">
                      <a16:colId xmlns:a16="http://schemas.microsoft.com/office/drawing/2014/main" val="1799435061"/>
                    </a:ext>
                  </a:extLst>
                </a:gridCol>
              </a:tblGrid>
              <a:tr h="254352">
                <a:tc>
                  <a:txBody>
                    <a:bodyPr/>
                    <a:lstStyle/>
                    <a:p>
                      <a:r>
                        <a:rPr lang="en-US" sz="1000" dirty="0"/>
                        <a:t>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↗︎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↘︎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↙︎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↖︎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2164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074E5E-7EE5-044A-9954-200C8DA47260}"/>
              </a:ext>
            </a:extLst>
          </p:cNvPr>
          <p:cNvSpPr txBox="1"/>
          <p:nvPr/>
        </p:nvSpPr>
        <p:spPr>
          <a:xfrm>
            <a:off x="6314898" y="4517682"/>
            <a:ext cx="378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action space: possible next commands</a:t>
            </a:r>
          </a:p>
          <a:p>
            <a:pPr algn="ctr"/>
            <a:r>
              <a:rPr lang="en-US" dirty="0"/>
              <a:t>O(100)…theoretically unbounded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059FED-D757-E444-BB66-685948D25B0E}"/>
              </a:ext>
            </a:extLst>
          </p:cNvPr>
          <p:cNvSpPr txBox="1"/>
          <p:nvPr/>
        </p:nvSpPr>
        <p:spPr>
          <a:xfrm>
            <a:off x="5697482" y="1716175"/>
            <a:ext cx="547719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“You find yourself in a kitchen. You see a counter. On the counter you can make out a knife.”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FEB6C-BAE3-FB47-9DAB-F69CD047B340}"/>
              </a:ext>
            </a:extLst>
          </p:cNvPr>
          <p:cNvSpPr txBox="1"/>
          <p:nvPr/>
        </p:nvSpPr>
        <p:spPr>
          <a:xfrm>
            <a:off x="5937811" y="3661198"/>
            <a:ext cx="13889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pick up knife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69BDAC-EA7C-AF41-80C7-5F6E10780F57}"/>
              </a:ext>
            </a:extLst>
          </p:cNvPr>
          <p:cNvSpPr txBox="1"/>
          <p:nvPr/>
        </p:nvSpPr>
        <p:spPr>
          <a:xfrm>
            <a:off x="7588919" y="3566452"/>
            <a:ext cx="169432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slice potato with knife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97F0D-E6B9-F044-9C8E-41163C5166CE}"/>
              </a:ext>
            </a:extLst>
          </p:cNvPr>
          <p:cNvSpPr txBox="1"/>
          <p:nvPr/>
        </p:nvSpPr>
        <p:spPr>
          <a:xfrm>
            <a:off x="9526394" y="3696692"/>
            <a:ext cx="19069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climb on counter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684B5F5-50F1-F744-980E-AAC48F1A5BB8}"/>
              </a:ext>
            </a:extLst>
          </p:cNvPr>
          <p:cNvSpPr/>
          <p:nvPr/>
        </p:nvSpPr>
        <p:spPr>
          <a:xfrm>
            <a:off x="1653503" y="5362035"/>
            <a:ext cx="1122744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ABEA7C-C5FF-EF49-BDFE-EF953FF2E673}"/>
              </a:ext>
            </a:extLst>
          </p:cNvPr>
          <p:cNvSpPr/>
          <p:nvPr/>
        </p:nvSpPr>
        <p:spPr>
          <a:xfrm>
            <a:off x="7326773" y="5453849"/>
            <a:ext cx="1499661" cy="603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Also CNN!*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071BE3-F246-1548-831C-EC646FE20FCE}"/>
              </a:ext>
            </a:extLst>
          </p:cNvPr>
          <p:cNvSpPr txBox="1"/>
          <p:nvPr/>
        </p:nvSpPr>
        <p:spPr>
          <a:xfrm>
            <a:off x="6760308" y="6072028"/>
            <a:ext cx="289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LSTM too slow, not worth it!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00D2B2-B65A-4740-A77E-E98A6394A099}"/>
              </a:ext>
            </a:extLst>
          </p:cNvPr>
          <p:cNvSpPr txBox="1"/>
          <p:nvPr/>
        </p:nvSpPr>
        <p:spPr>
          <a:xfrm>
            <a:off x="100498" y="1739047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State</a:t>
            </a:r>
            <a:br>
              <a:rPr lang="en-US" dirty="0"/>
            </a:br>
            <a:r>
              <a:rPr lang="en-US" dirty="0"/>
              <a:t>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4C59E-2ADA-BF41-85B4-887F48451AB0}"/>
              </a:ext>
            </a:extLst>
          </p:cNvPr>
          <p:cNvSpPr txBox="1"/>
          <p:nvPr/>
        </p:nvSpPr>
        <p:spPr>
          <a:xfrm>
            <a:off x="1296051" y="2707212"/>
            <a:ext cx="19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frames from game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5CF58F6-5CFD-4543-91B4-3CD9F40D06F2}"/>
              </a:ext>
            </a:extLst>
          </p:cNvPr>
          <p:cNvSpPr/>
          <p:nvPr/>
        </p:nvSpPr>
        <p:spPr>
          <a:xfrm>
            <a:off x="4818009" y="2000957"/>
            <a:ext cx="420180" cy="25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C093B2D-0E9D-6F48-9F27-D0A9EECFF9A1}"/>
              </a:ext>
            </a:extLst>
          </p:cNvPr>
          <p:cNvSpPr/>
          <p:nvPr/>
        </p:nvSpPr>
        <p:spPr>
          <a:xfrm>
            <a:off x="4818009" y="3717726"/>
            <a:ext cx="420180" cy="25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EC9638-4291-5145-8D65-15E0908D90D7}"/>
              </a:ext>
            </a:extLst>
          </p:cNvPr>
          <p:cNvSpPr/>
          <p:nvPr/>
        </p:nvSpPr>
        <p:spPr>
          <a:xfrm>
            <a:off x="4818009" y="5535454"/>
            <a:ext cx="420180" cy="256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DB0FA-BC3D-B74E-8C98-36F91A631382}"/>
              </a:ext>
            </a:extLst>
          </p:cNvPr>
          <p:cNvSpPr txBox="1"/>
          <p:nvPr/>
        </p:nvSpPr>
        <p:spPr>
          <a:xfrm>
            <a:off x="100498" y="3650835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Action</a:t>
            </a:r>
            <a:br>
              <a:rPr lang="en-US" dirty="0"/>
            </a:br>
            <a:r>
              <a:rPr lang="en-US" dirty="0"/>
              <a:t>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0F2F7F-C052-F047-BF28-DD08BA406C09}"/>
              </a:ext>
            </a:extLst>
          </p:cNvPr>
          <p:cNvSpPr txBox="1"/>
          <p:nvPr/>
        </p:nvSpPr>
        <p:spPr>
          <a:xfrm>
            <a:off x="0" y="5377337"/>
            <a:ext cx="14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DQN</a:t>
            </a:r>
          </a:p>
          <a:p>
            <a:pPr algn="ctr"/>
            <a:r>
              <a:rPr lang="en-US" dirty="0"/>
              <a:t>(Q estimator)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5F9E14-9616-9143-9924-F37EB5A7A560}"/>
              </a:ext>
            </a:extLst>
          </p:cNvPr>
          <p:cNvSpPr txBox="1"/>
          <p:nvPr/>
        </p:nvSpPr>
        <p:spPr>
          <a:xfrm>
            <a:off x="9610534" y="6440162"/>
            <a:ext cx="20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(Yin and May 2019)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4329DF-47A4-DC4F-9E8F-15D19D79BAB8}"/>
              </a:ext>
            </a:extLst>
          </p:cNvPr>
          <p:cNvSpPr txBox="1"/>
          <p:nvPr/>
        </p:nvSpPr>
        <p:spPr>
          <a:xfrm>
            <a:off x="1176141" y="4169774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Joystick, button press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1F280A-6471-8845-8E84-802DA8F5BC75}"/>
              </a:ext>
            </a:extLst>
          </p:cNvPr>
          <p:cNvSpPr txBox="1"/>
          <p:nvPr/>
        </p:nvSpPr>
        <p:spPr>
          <a:xfrm>
            <a:off x="1277182" y="6023668"/>
            <a:ext cx="1875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workhorse of </a:t>
            </a:r>
          </a:p>
          <a:p>
            <a:pPr algn="ctr"/>
            <a:r>
              <a:rPr lang="en-US" dirty="0"/>
              <a:t>image recognition</a:t>
            </a:r>
          </a:p>
        </p:txBody>
      </p:sp>
    </p:spTree>
    <p:extLst>
      <p:ext uri="{BB962C8B-B14F-4D97-AF65-F5344CB8AC3E}">
        <p14:creationId xmlns:p14="http://schemas.microsoft.com/office/powerpoint/2010/main" val="32801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20" grpId="0" animBg="1"/>
      <p:bldP spid="21" grpId="0" animBg="1"/>
      <p:bldP spid="22" grpId="0" animBg="1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7537-EF9B-8840-8EE9-CF52499D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5DB4804-8B33-3449-A5EA-718833B76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5722" cy="4351338"/>
          </a:xfrm>
        </p:spPr>
        <p:txBody>
          <a:bodyPr/>
          <a:lstStyle/>
          <a:p>
            <a:r>
              <a:rPr lang="en-US" dirty="0"/>
              <a:t>We actually use a Deep Reinforcement Relevance Network (DRRN)</a:t>
            </a:r>
          </a:p>
          <a:p>
            <a:r>
              <a:rPr lang="en-US" dirty="0"/>
              <a:t>Unlike in video games, actions have some semantic content</a:t>
            </a:r>
          </a:p>
          <a:p>
            <a:r>
              <a:rPr lang="en-US" dirty="0"/>
              <a:t>Action and trajectory encoded separately (speeds things up a bit) then combine to get Q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88F50-251B-5940-9398-FEB22B32A2DB}"/>
              </a:ext>
            </a:extLst>
          </p:cNvPr>
          <p:cNvSpPr/>
          <p:nvPr/>
        </p:nvSpPr>
        <p:spPr>
          <a:xfrm>
            <a:off x="2318130" y="2650202"/>
            <a:ext cx="167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(He et al, 2016)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C2741B-F4FA-4D4C-BD3B-6ED6236178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4" b="35170"/>
          <a:stretch/>
        </p:blipFill>
        <p:spPr>
          <a:xfrm>
            <a:off x="7101443" y="1825625"/>
            <a:ext cx="4917373" cy="29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2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543060-0EC4-1048-9749-37A50520B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824" y="2128730"/>
            <a:ext cx="1713387" cy="114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53DA6-2430-6441-BD28-60AC51123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49" y="3658673"/>
            <a:ext cx="1717362" cy="1140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E8F1D-D243-054A-B476-CA8CECD362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419" y="2845636"/>
            <a:ext cx="2442374" cy="1626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22102-52AB-E84B-9EAD-D37BCB37E7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849" y="5188611"/>
            <a:ext cx="1713387" cy="114073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C0B78CC9-02D5-B44A-90FD-F5658085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Scenarios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BA1E71-B921-8F4D-9D14-460E27296975}"/>
              </a:ext>
            </a:extLst>
          </p:cNvPr>
          <p:cNvCxnSpPr>
            <a:cxnSpLocks/>
          </p:cNvCxnSpPr>
          <p:nvPr/>
        </p:nvCxnSpPr>
        <p:spPr>
          <a:xfrm>
            <a:off x="6076208" y="1888177"/>
            <a:ext cx="0" cy="4441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B588F8-B1C4-5B4F-877F-1176690DF602}"/>
              </a:ext>
            </a:extLst>
          </p:cNvPr>
          <p:cNvSpPr txBox="1"/>
          <p:nvPr/>
        </p:nvSpPr>
        <p:spPr>
          <a:xfrm>
            <a:off x="2575539" y="1578371"/>
            <a:ext cx="897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1168E-FC58-6342-907D-D139FE5EAD4D}"/>
              </a:ext>
            </a:extLst>
          </p:cNvPr>
          <p:cNvSpPr txBox="1"/>
          <p:nvPr/>
        </p:nvSpPr>
        <p:spPr>
          <a:xfrm>
            <a:off x="1909564" y="4681656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3,956 Cooking Games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6CCBD4-D03F-744A-A2B0-447F3AEF7FE6}"/>
              </a:ext>
            </a:extLst>
          </p:cNvPr>
          <p:cNvSpPr txBox="1"/>
          <p:nvPr/>
        </p:nvSpPr>
        <p:spPr>
          <a:xfrm>
            <a:off x="8950609" y="1578371"/>
            <a:ext cx="762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2EE0C2-F452-FB44-9D96-B6216A087A62}"/>
              </a:ext>
            </a:extLst>
          </p:cNvPr>
          <p:cNvSpPr txBox="1"/>
          <p:nvPr/>
        </p:nvSpPr>
        <p:spPr>
          <a:xfrm>
            <a:off x="8650452" y="2279880"/>
            <a:ext cx="305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Test-on-Train (e.g. </a:t>
            </a:r>
            <a:r>
              <a:rPr lang="en-US" dirty="0" err="1"/>
              <a:t>Mnih</a:t>
            </a:r>
            <a:r>
              <a:rPr lang="en-US" dirty="0"/>
              <a:t> et. al.)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C80E07-B72A-2646-9DD3-AF8AC80E6947}"/>
              </a:ext>
            </a:extLst>
          </p:cNvPr>
          <p:cNvSpPr txBox="1"/>
          <p:nvPr/>
        </p:nvSpPr>
        <p:spPr>
          <a:xfrm>
            <a:off x="8950609" y="2642835"/>
            <a:ext cx="223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interesting to us!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5A7C5-B1F7-AA40-9F1A-19191DC07519}"/>
              </a:ext>
            </a:extLst>
          </p:cNvPr>
          <p:cNvSpPr txBox="1"/>
          <p:nvPr/>
        </p:nvSpPr>
        <p:spPr>
          <a:xfrm>
            <a:off x="9435441" y="3587943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In-Domain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83C81-C7DB-1741-9742-663384809EB6}"/>
              </a:ext>
            </a:extLst>
          </p:cNvPr>
          <p:cNvSpPr txBox="1"/>
          <p:nvPr/>
        </p:nvSpPr>
        <p:spPr>
          <a:xfrm>
            <a:off x="8610969" y="4072638"/>
            <a:ext cx="28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444 held-out cooking games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D15EC6-A148-A740-9D04-6248B4512D72}"/>
              </a:ext>
            </a:extLst>
          </p:cNvPr>
          <p:cNvSpPr txBox="1"/>
          <p:nvPr/>
        </p:nvSpPr>
        <p:spPr>
          <a:xfrm>
            <a:off x="9331931" y="5050988"/>
            <a:ext cx="1620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Out-Of-Domain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AFD4A-AE50-154A-BD0C-FB20E15D5067}"/>
              </a:ext>
            </a:extLst>
          </p:cNvPr>
          <p:cNvSpPr txBox="1"/>
          <p:nvPr/>
        </p:nvSpPr>
        <p:spPr>
          <a:xfrm>
            <a:off x="8610969" y="5559705"/>
            <a:ext cx="2825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208 treasure-hunting games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3450B7-973B-3B4C-9975-C8F0F4A5E196}"/>
              </a:ext>
            </a:extLst>
          </p:cNvPr>
          <p:cNvSpPr txBox="1"/>
          <p:nvPr/>
        </p:nvSpPr>
        <p:spPr>
          <a:xfrm>
            <a:off x="1027651" y="5239593"/>
            <a:ext cx="407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data seen by models during learning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7CD5FB-0DA4-8A49-896F-8926CC670067}"/>
              </a:ext>
            </a:extLst>
          </p:cNvPr>
          <p:cNvSpPr txBox="1"/>
          <p:nvPr/>
        </p:nvSpPr>
        <p:spPr>
          <a:xfrm>
            <a:off x="3788792" y="6492875"/>
            <a:ext cx="420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games from </a:t>
            </a:r>
            <a:r>
              <a:rPr lang="en-US" dirty="0" err="1"/>
              <a:t>TextWorld</a:t>
            </a:r>
            <a:r>
              <a:rPr lang="en-US" dirty="0"/>
              <a:t> (</a:t>
            </a:r>
            <a:r>
              <a:rPr lang="en-US" dirty="0" err="1"/>
              <a:t>Côté</a:t>
            </a:r>
            <a:r>
              <a:rPr lang="en-US" dirty="0"/>
              <a:t> et al 2018)</a:t>
            </a:r>
          </a:p>
        </p:txBody>
      </p:sp>
    </p:spTree>
    <p:extLst>
      <p:ext uri="{BB962C8B-B14F-4D97-AF65-F5344CB8AC3E}">
        <p14:creationId xmlns:p14="http://schemas.microsoft.com/office/powerpoint/2010/main" val="18060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6AD47-0CC4-2F48-8F16-C978093D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Cooking Game </a:t>
            </a:r>
            <a:r>
              <a:rPr lang="en-US" sz="2000" dirty="0"/>
              <a:t>(edited heavily to fit on one slide)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D32EF-E3EF-A64E-BD7F-BB18712FC076}"/>
              </a:ext>
            </a:extLst>
          </p:cNvPr>
          <p:cNvSpPr/>
          <p:nvPr/>
        </p:nvSpPr>
        <p:spPr>
          <a:xfrm>
            <a:off x="838200" y="1530421"/>
            <a:ext cx="6096000" cy="120032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Let's cook a delicious meal. Ingredients: block of cheese, water, yellow bell pepper. Directions: grill the block of cheese, dice the yellow bell pepper, roast the yellow bell pepper. You are in a pantry. There is an open frosted-glass door leading north.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B9057-A461-894C-B9D1-69B4D35AB811}"/>
              </a:ext>
            </a:extLst>
          </p:cNvPr>
          <p:cNvSpPr/>
          <p:nvPr/>
        </p:nvSpPr>
        <p:spPr>
          <a:xfrm>
            <a:off x="9852680" y="2823083"/>
            <a:ext cx="98937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go north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104AB-AB7D-374E-8B18-FAB7770D668A}"/>
              </a:ext>
            </a:extLst>
          </p:cNvPr>
          <p:cNvSpPr/>
          <p:nvPr/>
        </p:nvSpPr>
        <p:spPr>
          <a:xfrm>
            <a:off x="838200" y="3429000"/>
            <a:ext cx="4536778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You're now in the kitchen. The fridge contains some water, a block of cheese, a diced yellow bell pepper, a raw yellow potato, and a cilantro.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87BB1-BFAC-EA40-A28E-88AB2EA0FF35}"/>
              </a:ext>
            </a:extLst>
          </p:cNvPr>
          <p:cNvSpPr/>
          <p:nvPr/>
        </p:nvSpPr>
        <p:spPr>
          <a:xfrm>
            <a:off x="8182930" y="4404250"/>
            <a:ext cx="319363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take block of cheese from fridge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3D2E5-1EF2-5748-AFE0-B8CA4E87A6EC}"/>
              </a:ext>
            </a:extLst>
          </p:cNvPr>
          <p:cNvSpPr/>
          <p:nvPr/>
        </p:nvSpPr>
        <p:spPr>
          <a:xfrm>
            <a:off x="838200" y="5004413"/>
            <a:ext cx="6096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take the block of cheese from the fridge. Your score has just gone up by one point.</a:t>
            </a:r>
          </a:p>
        </p:txBody>
      </p:sp>
    </p:spTree>
    <p:extLst>
      <p:ext uri="{BB962C8B-B14F-4D97-AF65-F5344CB8AC3E}">
        <p14:creationId xmlns:p14="http://schemas.microsoft.com/office/powerpoint/2010/main" val="188675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9E10B-F050-5943-8B52-9C953152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and Evaluation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73F8B-6426-5943-8256-515E366D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488"/>
            <a:ext cx="10515600" cy="2960131"/>
          </a:xfrm>
        </p:spPr>
        <p:txBody>
          <a:bodyPr>
            <a:normAutofit/>
          </a:bodyPr>
          <a:lstStyle/>
          <a:p>
            <a:r>
              <a:rPr lang="en-US" dirty="0"/>
              <a:t>Train DRRN on 3,956 cooking games for 10m steps</a:t>
            </a:r>
          </a:p>
          <a:p>
            <a:pPr lvl="1"/>
            <a:r>
              <a:rPr lang="en-US" dirty="0"/>
              <a:t>Curriculum learning approach: train on the easy games first</a:t>
            </a:r>
          </a:p>
          <a:p>
            <a:r>
              <a:rPr lang="en-US" dirty="0"/>
              <a:t>At each step in training and evaluation, </a:t>
            </a:r>
            <a:r>
              <a:rPr lang="en-US" u="sng" dirty="0"/>
              <a:t>admissible actions</a:t>
            </a:r>
            <a:r>
              <a:rPr lang="en-US" dirty="0"/>
              <a:t> (steps you can take next) are available</a:t>
            </a:r>
          </a:p>
          <a:p>
            <a:r>
              <a:rPr lang="en-US" dirty="0"/>
              <a:t>Evaluate on in-domain (cooking) and out-of-domain (treasure) games</a:t>
            </a:r>
          </a:p>
          <a:p>
            <a:r>
              <a:rPr lang="en-US" dirty="0"/>
              <a:t>Metric = total % of available score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5107F45-6628-C543-88DC-2F2E31338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438237"/>
              </p:ext>
            </p:extLst>
          </p:nvPr>
        </p:nvGraphicFramePr>
        <p:xfrm>
          <a:off x="2032000" y="4540153"/>
          <a:ext cx="8128000" cy="1910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5AE566-357B-DF41-AF1C-302346320256}"/>
              </a:ext>
            </a:extLst>
          </p:cNvPr>
          <p:cNvSpPr txBox="1"/>
          <p:nvPr/>
        </p:nvSpPr>
        <p:spPr>
          <a:xfrm>
            <a:off x="6899563" y="4355487"/>
            <a:ext cx="250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good generalization!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5E006-B154-4343-B519-4FF2356D8A74}"/>
              </a:ext>
            </a:extLst>
          </p:cNvPr>
          <p:cNvSpPr txBox="1"/>
          <p:nvPr/>
        </p:nvSpPr>
        <p:spPr>
          <a:xfrm>
            <a:off x="457860" y="5105359"/>
            <a:ext cx="139217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Test-on-Train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38336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FB425-1325-9B44-8F54-B503F019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on out-of-domain test?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79C5FA-6141-9A46-9BFA-7CD0DA25EDE7}"/>
              </a:ext>
            </a:extLst>
          </p:cNvPr>
          <p:cNvSpPr/>
          <p:nvPr/>
        </p:nvSpPr>
        <p:spPr>
          <a:xfrm>
            <a:off x="838200" y="1260324"/>
            <a:ext cx="6096000" cy="175432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Your first objective is to pick up the keycard in the cubicle. Then, insert the keycard into the box within the cubicle's lock to unlock it…. You are in a cubicle. You make out a locked chest. You see a locked type A locker here. You can see a box. There is a closed passageway leading west. There is a keycard and a worm on the floor.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21C01-89D8-A549-9C48-EF2BFD3BAADE}"/>
              </a:ext>
            </a:extLst>
          </p:cNvPr>
          <p:cNvSpPr/>
          <p:nvPr/>
        </p:nvSpPr>
        <p:spPr>
          <a:xfrm>
            <a:off x="9293061" y="2974030"/>
            <a:ext cx="107465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inventory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6658B6-A4C6-5944-8E0D-7E741EF4164B}"/>
              </a:ext>
            </a:extLst>
          </p:cNvPr>
          <p:cNvSpPr/>
          <p:nvPr/>
        </p:nvSpPr>
        <p:spPr>
          <a:xfrm>
            <a:off x="838200" y="3288004"/>
            <a:ext cx="6096000" cy="92333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are carrying:</a:t>
            </a:r>
          </a:p>
          <a:p>
            <a:r>
              <a:rPr lang="en-US" dirty="0">
                <a:solidFill>
                  <a:schemeClr val="bg1"/>
                </a:solidFill>
              </a:rPr>
              <a:t>  a gummy bear</a:t>
            </a:r>
          </a:p>
          <a:p>
            <a:r>
              <a:rPr lang="en-US" dirty="0">
                <a:solidFill>
                  <a:schemeClr val="bg1"/>
                </a:solidFill>
              </a:rPr>
              <a:t>  a latchkey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C2FFDE-0A54-7F46-9807-E41FB1750D16}"/>
              </a:ext>
            </a:extLst>
          </p:cNvPr>
          <p:cNvSpPr/>
          <p:nvPr/>
        </p:nvSpPr>
        <p:spPr>
          <a:xfrm>
            <a:off x="9293061" y="3979500"/>
            <a:ext cx="1449499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drop latchkey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382072-F697-7240-B618-DDEEAF890D85}"/>
              </a:ext>
            </a:extLst>
          </p:cNvPr>
          <p:cNvSpPr/>
          <p:nvPr/>
        </p:nvSpPr>
        <p:spPr>
          <a:xfrm>
            <a:off x="838200" y="4348832"/>
            <a:ext cx="365510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drop the latchkey on the ground.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3265C-C11A-D34D-AEED-1A40A5A2B33E}"/>
              </a:ext>
            </a:extLst>
          </p:cNvPr>
          <p:cNvSpPr/>
          <p:nvPr/>
        </p:nvSpPr>
        <p:spPr>
          <a:xfrm>
            <a:off x="9262635" y="4645388"/>
            <a:ext cx="221015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examine gummy bear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02808-2172-3049-85F7-2FD6BABCF515}"/>
              </a:ext>
            </a:extLst>
          </p:cNvPr>
          <p:cNvSpPr/>
          <p:nvPr/>
        </p:nvSpPr>
        <p:spPr>
          <a:xfrm>
            <a:off x="838200" y="4946499"/>
            <a:ext cx="290656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that's a normal gummy bear!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03508-3D11-564E-8F18-63C18EE1454B}"/>
              </a:ext>
            </a:extLst>
          </p:cNvPr>
          <p:cNvSpPr/>
          <p:nvPr/>
        </p:nvSpPr>
        <p:spPr>
          <a:xfrm>
            <a:off x="9293061" y="5126610"/>
            <a:ext cx="171874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eat gummy bear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638476-9BE3-2340-B400-DB5C25E2D82A}"/>
              </a:ext>
            </a:extLst>
          </p:cNvPr>
          <p:cNvSpPr/>
          <p:nvPr/>
        </p:nvSpPr>
        <p:spPr>
          <a:xfrm>
            <a:off x="815405" y="5495942"/>
            <a:ext cx="337746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 eat the gummy bear. Not bad.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6D177-5939-7C4D-9798-C7C60F3EE1B8}"/>
              </a:ext>
            </a:extLst>
          </p:cNvPr>
          <p:cNvSpPr txBox="1"/>
          <p:nvPr/>
        </p:nvSpPr>
        <p:spPr>
          <a:xfrm>
            <a:off x="6972200" y="5495942"/>
            <a:ext cx="229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You had one job!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A566B7E4-50C4-D640-AD83-E20423CAB9BA}"/>
              </a:ext>
            </a:extLst>
          </p:cNvPr>
          <p:cNvSpPr/>
          <p:nvPr/>
        </p:nvSpPr>
        <p:spPr>
          <a:xfrm rot="4074718">
            <a:off x="5186372" y="3287609"/>
            <a:ext cx="4049152" cy="58740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3D20402-5490-F34D-80E6-18C177E95D76}"/>
              </a:ext>
            </a:extLst>
          </p:cNvPr>
          <p:cNvSpPr/>
          <p:nvPr/>
        </p:nvSpPr>
        <p:spPr>
          <a:xfrm>
            <a:off x="838200" y="1260324"/>
            <a:ext cx="5491348" cy="33456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227864-29C4-0448-BBDD-D4346AD9D198}"/>
              </a:ext>
            </a:extLst>
          </p:cNvPr>
          <p:cNvSpPr txBox="1"/>
          <p:nvPr/>
        </p:nvSpPr>
        <p:spPr>
          <a:xfrm>
            <a:off x="8232290" y="521894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???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7D1F7C-3502-0F4D-8B09-661AD9120A08}"/>
              </a:ext>
            </a:extLst>
          </p:cNvPr>
          <p:cNvCxnSpPr>
            <a:cxnSpLocks/>
          </p:cNvCxnSpPr>
          <p:nvPr/>
        </p:nvCxnSpPr>
        <p:spPr>
          <a:xfrm>
            <a:off x="4192868" y="2700670"/>
            <a:ext cx="2136680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1B574F-2347-3441-B237-5044B39BEF20}"/>
              </a:ext>
            </a:extLst>
          </p:cNvPr>
          <p:cNvCxnSpPr>
            <a:cxnSpLocks/>
          </p:cNvCxnSpPr>
          <p:nvPr/>
        </p:nvCxnSpPr>
        <p:spPr>
          <a:xfrm>
            <a:off x="886666" y="2974030"/>
            <a:ext cx="1779085" cy="0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9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94B7-D832-DD44-A481-CCAEAA61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C639D-D996-7A48-B48D-BBE53855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0832"/>
            <a:ext cx="10515600" cy="1574730"/>
          </a:xfrm>
        </p:spPr>
        <p:txBody>
          <a:bodyPr/>
          <a:lstStyle/>
          <a:p>
            <a:r>
              <a:rPr lang="en-US" dirty="0"/>
              <a:t>No Common Sense</a:t>
            </a:r>
          </a:p>
          <a:p>
            <a:r>
              <a:rPr lang="en-US" dirty="0"/>
              <a:t>No Background Knowledge (never saw locks, keys, etc.)</a:t>
            </a:r>
          </a:p>
          <a:p>
            <a:r>
              <a:rPr lang="en-US" dirty="0"/>
              <a:t>Where can we find a general source of knowledge?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FCDCD1-5F39-6A48-AE1C-4990BC9B2234}"/>
              </a:ext>
            </a:extLst>
          </p:cNvPr>
          <p:cNvSpPr txBox="1"/>
          <p:nvPr/>
        </p:nvSpPr>
        <p:spPr>
          <a:xfrm>
            <a:off x="8217725" y="424549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66005C-33E6-BB49-A47B-EC2659D6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575" y="3256013"/>
            <a:ext cx="1905000" cy="25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35316E-0F29-FC4B-BC42-A3E111BED9C5}"/>
              </a:ext>
            </a:extLst>
          </p:cNvPr>
          <p:cNvSpPr txBox="1"/>
          <p:nvPr/>
        </p:nvSpPr>
        <p:spPr>
          <a:xfrm>
            <a:off x="10078358" y="3587394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??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4244CF-3E2F-664B-9F87-A9D0414ED55D}"/>
              </a:ext>
            </a:extLst>
          </p:cNvPr>
          <p:cNvGrpSpPr/>
          <p:nvPr/>
        </p:nvGrpSpPr>
        <p:grpSpPr>
          <a:xfrm>
            <a:off x="585219" y="3267505"/>
            <a:ext cx="7163294" cy="2837767"/>
            <a:chOff x="585219" y="3267505"/>
            <a:chExt cx="7163294" cy="283776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50C466-0891-284D-B8D0-4955650FC488}"/>
                </a:ext>
              </a:extLst>
            </p:cNvPr>
            <p:cNvGrpSpPr/>
            <p:nvPr/>
          </p:nvGrpSpPr>
          <p:grpSpPr>
            <a:xfrm>
              <a:off x="585219" y="3267505"/>
              <a:ext cx="7163294" cy="2837767"/>
              <a:chOff x="2366518" y="3255630"/>
              <a:chExt cx="7163294" cy="283776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6FF922-2BBB-E940-A1F1-53390BC0A878}"/>
                  </a:ext>
                </a:extLst>
              </p:cNvPr>
              <p:cNvSpPr txBox="1"/>
              <p:nvPr/>
            </p:nvSpPr>
            <p:spPr>
              <a:xfrm>
                <a:off x="5475525" y="3361835"/>
                <a:ext cx="798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collect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7E40ED1-4629-2F4B-8A2D-A023BEC47693}"/>
                      </a:ext>
                    </a:extLst>
                  </p:cNvPr>
                  <p:cNvSpPr txBox="1"/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47E40ED1-4629-2F4B-8A2D-A023BEC476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613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C0D278-CC02-6844-81AE-976D45709C2F}"/>
                  </a:ext>
                </a:extLst>
              </p:cNvPr>
              <p:cNvSpPr txBox="1"/>
              <p:nvPr/>
            </p:nvSpPr>
            <p:spPr>
              <a:xfrm>
                <a:off x="5491371" y="5724065"/>
                <a:ext cx="995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optimize</a:t>
                </a:r>
              </a:p>
            </p:txBody>
          </p:sp>
          <p:sp>
            <p:nvSpPr>
              <p:cNvPr id="9" name="Curved Down Arrow 8">
                <a:extLst>
                  <a:ext uri="{FF2B5EF4-FFF2-40B4-BE49-F238E27FC236}">
                    <a16:creationId xmlns:a16="http://schemas.microsoft.com/office/drawing/2014/main" id="{BE8D69D5-E1D4-314D-8C78-40657EF40F08}"/>
                  </a:ext>
                </a:extLst>
              </p:cNvPr>
              <p:cNvSpPr/>
              <p:nvPr/>
            </p:nvSpPr>
            <p:spPr>
              <a:xfrm rot="5400000">
                <a:off x="7376486" y="3684947"/>
                <a:ext cx="2540757" cy="1765894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urved Down Arrow 9">
                <a:extLst>
                  <a:ext uri="{FF2B5EF4-FFF2-40B4-BE49-F238E27FC236}">
                    <a16:creationId xmlns:a16="http://schemas.microsoft.com/office/drawing/2014/main" id="{B1299A51-E16F-AD4E-9012-99315955DAD3}"/>
                  </a:ext>
                </a:extLst>
              </p:cNvPr>
              <p:cNvSpPr/>
              <p:nvPr/>
            </p:nvSpPr>
            <p:spPr>
              <a:xfrm rot="16200000">
                <a:off x="1979086" y="3643062"/>
                <a:ext cx="2540757" cy="1765894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7693A81-8F48-F340-9884-EF572F7D17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6707" y="3731167"/>
                <a:ext cx="4048038" cy="678081"/>
              </a:xfrm>
              <a:prstGeom prst="rect">
                <a:avLst/>
              </a:prstGeom>
            </p:spPr>
          </p:pic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0EFD1D5-0EBE-7D48-A5C3-27B37F5175D4}"/>
                </a:ext>
              </a:extLst>
            </p:cNvPr>
            <p:cNvSpPr/>
            <p:nvPr/>
          </p:nvSpPr>
          <p:spPr>
            <a:xfrm>
              <a:off x="3466158" y="4723193"/>
              <a:ext cx="1352741" cy="4005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DRRN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9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21CA-D8CA-214E-A707-293BC9D1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BERT* Slows Everything Down!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3FE5D1-FB29-B946-B520-64BACE0B07A8}"/>
              </a:ext>
            </a:extLst>
          </p:cNvPr>
          <p:cNvGrpSpPr/>
          <p:nvPr/>
        </p:nvGrpSpPr>
        <p:grpSpPr>
          <a:xfrm>
            <a:off x="513968" y="1921624"/>
            <a:ext cx="5459318" cy="1997233"/>
            <a:chOff x="585221" y="3135942"/>
            <a:chExt cx="7163291" cy="296933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230D63-A50E-6047-8A78-9156FFBC6515}"/>
                </a:ext>
              </a:extLst>
            </p:cNvPr>
            <p:cNvGrpSpPr/>
            <p:nvPr/>
          </p:nvGrpSpPr>
          <p:grpSpPr>
            <a:xfrm>
              <a:off x="585221" y="3135942"/>
              <a:ext cx="7163291" cy="2969330"/>
              <a:chOff x="2366520" y="3124067"/>
              <a:chExt cx="7163291" cy="296933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715788-F452-094B-B054-70585EFB08E6}"/>
                  </a:ext>
                </a:extLst>
              </p:cNvPr>
              <p:cNvSpPr txBox="1"/>
              <p:nvPr/>
            </p:nvSpPr>
            <p:spPr>
              <a:xfrm>
                <a:off x="5491370" y="3124067"/>
                <a:ext cx="798617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collect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E773B07-5B9C-9C4E-BD73-052F2B9771F7}"/>
                      </a:ext>
                    </a:extLst>
                  </p:cNvPr>
                  <p:cNvSpPr txBox="1"/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E773B07-5B9C-9C4E-BD73-052F2B9771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704" r="-29630" b="-823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D259E38-ACBA-6C4D-84EA-3811C0DD8869}"/>
                  </a:ext>
                </a:extLst>
              </p:cNvPr>
              <p:cNvSpPr txBox="1"/>
              <p:nvPr/>
            </p:nvSpPr>
            <p:spPr>
              <a:xfrm>
                <a:off x="5491371" y="5724065"/>
                <a:ext cx="995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optimize</a:t>
                </a:r>
              </a:p>
            </p:txBody>
          </p:sp>
          <p:sp>
            <p:nvSpPr>
              <p:cNvPr id="10" name="Curved Down Arrow 9">
                <a:extLst>
                  <a:ext uri="{FF2B5EF4-FFF2-40B4-BE49-F238E27FC236}">
                    <a16:creationId xmlns:a16="http://schemas.microsoft.com/office/drawing/2014/main" id="{FD406460-328D-7944-A536-ED581D21C669}"/>
                  </a:ext>
                </a:extLst>
              </p:cNvPr>
              <p:cNvSpPr/>
              <p:nvPr/>
            </p:nvSpPr>
            <p:spPr>
              <a:xfrm rot="5400000">
                <a:off x="7636157" y="3944621"/>
                <a:ext cx="2540757" cy="1246550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rved Down Arrow 10">
                <a:extLst>
                  <a:ext uri="{FF2B5EF4-FFF2-40B4-BE49-F238E27FC236}">
                    <a16:creationId xmlns:a16="http://schemas.microsoft.com/office/drawing/2014/main" id="{39F5E42C-7D7A-4243-9953-6872C71AC0BC}"/>
                  </a:ext>
                </a:extLst>
              </p:cNvPr>
              <p:cNvSpPr/>
              <p:nvPr/>
            </p:nvSpPr>
            <p:spPr>
              <a:xfrm rot="16200000">
                <a:off x="1867527" y="3754624"/>
                <a:ext cx="2540757" cy="1542772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80D23D4-A491-4B41-9B56-2B06389689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6707" y="3731167"/>
                <a:ext cx="4048038" cy="678081"/>
              </a:xfrm>
              <a:prstGeom prst="rect">
                <a:avLst/>
              </a:prstGeom>
            </p:spPr>
          </p:pic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E5DE13-1B9C-5D47-A695-8ED9AA972915}"/>
                </a:ext>
              </a:extLst>
            </p:cNvPr>
            <p:cNvSpPr/>
            <p:nvPr/>
          </p:nvSpPr>
          <p:spPr>
            <a:xfrm>
              <a:off x="3334512" y="4719106"/>
              <a:ext cx="1765894" cy="3413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DRRN (CNN)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FE4E14-8262-FD47-A9F6-505CC74BF717}"/>
              </a:ext>
            </a:extLst>
          </p:cNvPr>
          <p:cNvSpPr txBox="1"/>
          <p:nvPr/>
        </p:nvSpPr>
        <p:spPr>
          <a:xfrm>
            <a:off x="1989287" y="4708029"/>
            <a:ext cx="250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weeks to train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D22A42-60BE-134E-B3AB-A3B83EE54CD8}"/>
              </a:ext>
            </a:extLst>
          </p:cNvPr>
          <p:cNvGrpSpPr/>
          <p:nvPr/>
        </p:nvGrpSpPr>
        <p:grpSpPr>
          <a:xfrm>
            <a:off x="6413953" y="2019867"/>
            <a:ext cx="5459318" cy="1997233"/>
            <a:chOff x="585221" y="3135942"/>
            <a:chExt cx="7163291" cy="29693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18F967-4215-1D46-BB77-61DB9549C929}"/>
                </a:ext>
              </a:extLst>
            </p:cNvPr>
            <p:cNvGrpSpPr/>
            <p:nvPr/>
          </p:nvGrpSpPr>
          <p:grpSpPr>
            <a:xfrm>
              <a:off x="585221" y="3135942"/>
              <a:ext cx="7163291" cy="2969330"/>
              <a:chOff x="2366520" y="3124067"/>
              <a:chExt cx="7163291" cy="29693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2B8082B-4F26-D84A-91CD-C9B0C80C9483}"/>
                  </a:ext>
                </a:extLst>
              </p:cNvPr>
              <p:cNvSpPr txBox="1"/>
              <p:nvPr/>
            </p:nvSpPr>
            <p:spPr>
              <a:xfrm>
                <a:off x="5491370" y="3124067"/>
                <a:ext cx="798617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collect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709E19F-70C4-F44A-8381-6E01339D3812}"/>
                      </a:ext>
                    </a:extLst>
                  </p:cNvPr>
                  <p:cNvSpPr txBox="1"/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709E19F-70C4-F44A-8381-6E01339D38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2319" y="5421995"/>
                    <a:ext cx="3145028" cy="30207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158" r="-29474" b="-823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A3305B2-3982-5C45-9F07-AEA0EC99CE1D}"/>
                  </a:ext>
                </a:extLst>
              </p:cNvPr>
              <p:cNvSpPr txBox="1"/>
              <p:nvPr/>
            </p:nvSpPr>
            <p:spPr>
              <a:xfrm>
                <a:off x="5491371" y="5724065"/>
                <a:ext cx="995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optimize</a:t>
                </a:r>
              </a:p>
            </p:txBody>
          </p:sp>
          <p:sp>
            <p:nvSpPr>
              <p:cNvPr id="29" name="Curved Down Arrow 28">
                <a:extLst>
                  <a:ext uri="{FF2B5EF4-FFF2-40B4-BE49-F238E27FC236}">
                    <a16:creationId xmlns:a16="http://schemas.microsoft.com/office/drawing/2014/main" id="{FFEFF442-0B0C-744D-8527-217D3315D265}"/>
                  </a:ext>
                </a:extLst>
              </p:cNvPr>
              <p:cNvSpPr/>
              <p:nvPr/>
            </p:nvSpPr>
            <p:spPr>
              <a:xfrm rot="5400000">
                <a:off x="7636157" y="3944621"/>
                <a:ext cx="2540757" cy="1246550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rved Down Arrow 29">
                <a:extLst>
                  <a:ext uri="{FF2B5EF4-FFF2-40B4-BE49-F238E27FC236}">
                    <a16:creationId xmlns:a16="http://schemas.microsoft.com/office/drawing/2014/main" id="{FEEB2867-72D2-7A49-8F8F-9F3B2AD107B9}"/>
                  </a:ext>
                </a:extLst>
              </p:cNvPr>
              <p:cNvSpPr/>
              <p:nvPr/>
            </p:nvSpPr>
            <p:spPr>
              <a:xfrm rot="16200000">
                <a:off x="1867527" y="3754624"/>
                <a:ext cx="2540757" cy="1542772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2D100E8-BF16-CC4B-85C6-56F272E39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6707" y="3731167"/>
                <a:ext cx="4048038" cy="678081"/>
              </a:xfrm>
              <a:prstGeom prst="rect">
                <a:avLst/>
              </a:prstGeom>
            </p:spPr>
          </p:pic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D486326-812D-B04C-9333-E6E00C61F6F3}"/>
                </a:ext>
              </a:extLst>
            </p:cNvPr>
            <p:cNvSpPr/>
            <p:nvPr/>
          </p:nvSpPr>
          <p:spPr>
            <a:xfrm>
              <a:off x="2823162" y="4743719"/>
              <a:ext cx="1765894" cy="34134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DRRN (BERT)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4BEEA0A-0329-1B41-823C-6941B99F3C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019" y="2906506"/>
            <a:ext cx="457768" cy="61035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398D727-94A2-A544-AB38-037196CAC376}"/>
              </a:ext>
            </a:extLst>
          </p:cNvPr>
          <p:cNvSpPr/>
          <p:nvPr/>
        </p:nvSpPr>
        <p:spPr>
          <a:xfrm>
            <a:off x="429471" y="6225041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(P100 GPU)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8AF3D2-E0E6-F449-83EC-B6F2CCB28A6C}"/>
              </a:ext>
            </a:extLst>
          </p:cNvPr>
          <p:cNvSpPr txBox="1"/>
          <p:nvPr/>
        </p:nvSpPr>
        <p:spPr>
          <a:xfrm>
            <a:off x="7841033" y="4724336"/>
            <a:ext cx="248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years to train!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1AF0F-738E-764A-8F64-E31E2C2BFC6A}"/>
              </a:ext>
            </a:extLst>
          </p:cNvPr>
          <p:cNvSpPr txBox="1"/>
          <p:nvPr/>
        </p:nvSpPr>
        <p:spPr>
          <a:xfrm>
            <a:off x="1989287" y="5115551"/>
            <a:ext cx="2378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64-dim representations</a:t>
            </a:r>
          </a:p>
          <a:p>
            <a:r>
              <a:rPr lang="en-US" dirty="0"/>
              <a:t>32 x (3, 4, 5) filters</a:t>
            </a:r>
            <a:br>
              <a:rPr lang="en-US" dirty="0"/>
            </a:br>
            <a:r>
              <a:rPr lang="en-US" dirty="0"/>
              <a:t>max pooling</a:t>
            </a:r>
          </a:p>
          <a:p>
            <a:r>
              <a:rPr lang="en-US" dirty="0"/>
              <a:t>91,000 parameters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2902AE-A53E-014F-82DE-281606767161}"/>
              </a:ext>
            </a:extLst>
          </p:cNvPr>
          <p:cNvSpPr txBox="1"/>
          <p:nvPr/>
        </p:nvSpPr>
        <p:spPr>
          <a:xfrm>
            <a:off x="7841033" y="5162129"/>
            <a:ext cx="3126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bert</a:t>
            </a:r>
            <a:r>
              <a:rPr lang="en-US" dirty="0"/>
              <a:t>-base uncased</a:t>
            </a:r>
          </a:p>
          <a:p>
            <a:r>
              <a:rPr lang="en-US" dirty="0"/>
              <a:t>12 layers, 12 heads, 768-dim FF</a:t>
            </a:r>
          </a:p>
          <a:p>
            <a:r>
              <a:rPr lang="en-US" dirty="0"/>
              <a:t>110m parameters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061A83-67CF-4C4B-82F2-1EB46F17EEFE}"/>
              </a:ext>
            </a:extLst>
          </p:cNvPr>
          <p:cNvSpPr txBox="1"/>
          <p:nvPr/>
        </p:nvSpPr>
        <p:spPr>
          <a:xfrm>
            <a:off x="4828602" y="6127421"/>
            <a:ext cx="2986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 Transformer of BERT’s size</a:t>
            </a:r>
          </a:p>
        </p:txBody>
      </p:sp>
    </p:spTree>
    <p:extLst>
      <p:ext uri="{BB962C8B-B14F-4D97-AF65-F5344CB8AC3E}">
        <p14:creationId xmlns:p14="http://schemas.microsoft.com/office/powerpoint/2010/main" val="29113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CBFD-A03D-424A-BB24-0CE77D58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Slow?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4B200F-C6EE-964D-A8E1-BF86AF278166}"/>
                  </a:ext>
                </a:extLst>
              </p:cNvPr>
              <p:cNvSpPr txBox="1"/>
              <p:nvPr/>
            </p:nvSpPr>
            <p:spPr>
              <a:xfrm>
                <a:off x="3087584" y="1548183"/>
                <a:ext cx="5652655" cy="469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4B200F-C6EE-964D-A8E1-BF86AF278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584" y="1548183"/>
                <a:ext cx="5652655" cy="469937"/>
              </a:xfrm>
              <a:prstGeom prst="rect">
                <a:avLst/>
              </a:prstGeom>
              <a:blipFill>
                <a:blip r:embed="rId2"/>
                <a:stretch>
                  <a:fillRect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3DF21DC-CAC4-1F42-825E-C62A5DAD3870}"/>
              </a:ext>
            </a:extLst>
          </p:cNvPr>
          <p:cNvSpPr txBox="1"/>
          <p:nvPr/>
        </p:nvSpPr>
        <p:spPr>
          <a:xfrm>
            <a:off x="4668173" y="2339440"/>
            <a:ext cx="142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52FAF-137E-7F40-9074-C112A4000340}"/>
                  </a:ext>
                </a:extLst>
              </p:cNvPr>
              <p:cNvSpPr txBox="1"/>
              <p:nvPr/>
            </p:nvSpPr>
            <p:spPr>
              <a:xfrm>
                <a:off x="4089824" y="3030092"/>
                <a:ext cx="3064557" cy="483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52FAF-137E-7F40-9074-C112A4000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824" y="3030092"/>
                <a:ext cx="3064557" cy="483209"/>
              </a:xfrm>
              <a:prstGeom prst="rect">
                <a:avLst/>
              </a:prstGeom>
              <a:blipFill>
                <a:blip r:embed="rId3"/>
                <a:stretch>
                  <a:fillRect l="-413" t="-5128" r="-2893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7DA808A-E61A-8047-9624-6667C20D3A0B}"/>
              </a:ext>
            </a:extLst>
          </p:cNvPr>
          <p:cNvSpPr txBox="1"/>
          <p:nvPr/>
        </p:nvSpPr>
        <p:spPr>
          <a:xfrm>
            <a:off x="2767130" y="3834621"/>
            <a:ext cx="565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1) Q(s, a) is slow to compute! The max requires a lot of extra computation</a:t>
            </a:r>
            <a:br>
              <a:rPr lang="en-US" sz="2400" dirty="0"/>
            </a:br>
            <a:r>
              <a:rPr lang="en-US" sz="2400" dirty="0"/>
              <a:t>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9AAFF-D2F4-5944-9DB0-251B743D0001}"/>
              </a:ext>
            </a:extLst>
          </p:cNvPr>
          <p:cNvSpPr txBox="1"/>
          <p:nvPr/>
        </p:nvSpPr>
        <p:spPr>
          <a:xfrm>
            <a:off x="2767129" y="4868137"/>
            <a:ext cx="631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2) The loss is inefficient! We’re only considering </a:t>
            </a:r>
            <a:r>
              <a:rPr lang="en-US" sz="2400" u="sng" dirty="0"/>
              <a:t>one</a:t>
            </a:r>
            <a:r>
              <a:rPr lang="en-US" sz="2400" dirty="0"/>
              <a:t> action per state. We’d like a loss like this: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72011C-3952-7D44-98CD-6EA161A646F1}"/>
                  </a:ext>
                </a:extLst>
              </p:cNvPr>
              <p:cNvSpPr txBox="1"/>
              <p:nvPr/>
            </p:nvSpPr>
            <p:spPr>
              <a:xfrm>
                <a:off x="3269672" y="5699134"/>
                <a:ext cx="5652655" cy="1045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72011C-3952-7D44-98CD-6EA161A64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672" y="5699134"/>
                <a:ext cx="5652655" cy="1045543"/>
              </a:xfrm>
              <a:prstGeom prst="rect">
                <a:avLst/>
              </a:prstGeom>
              <a:blipFill>
                <a:blip r:embed="rId4"/>
                <a:stretch>
                  <a:fillRect l="-11409" t="-145783" b="-20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A7BAED5A-858A-A346-B9AE-902E04824518}"/>
              </a:ext>
            </a:extLst>
          </p:cNvPr>
          <p:cNvSpPr/>
          <p:nvPr/>
        </p:nvSpPr>
        <p:spPr>
          <a:xfrm rot="16200000">
            <a:off x="5171235" y="1668954"/>
            <a:ext cx="332509" cy="96284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C36076D-8AC8-AF42-9CEC-A27EC6B2DF46}"/>
              </a:ext>
            </a:extLst>
          </p:cNvPr>
          <p:cNvSpPr/>
          <p:nvPr/>
        </p:nvSpPr>
        <p:spPr>
          <a:xfrm rot="5400000">
            <a:off x="5411566" y="1339578"/>
            <a:ext cx="332509" cy="2975994"/>
          </a:xfrm>
          <a:prstGeom prst="leftBrace">
            <a:avLst>
              <a:gd name="adj1" fmla="val 8333"/>
              <a:gd name="adj2" fmla="val 5838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7D3A77C2-4B3B-9D42-AB44-161FC823E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24" y="2189357"/>
            <a:ext cx="5600752" cy="198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Real Bots…</a:t>
            </a:r>
            <a:r>
              <a:rPr lang="en-KR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120" y="1347326"/>
            <a:ext cx="10980929" cy="149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give </a:t>
            </a:r>
            <a:r>
              <a:rPr lang="en-US" sz="2400" dirty="0" err="1"/>
              <a:t>i</a:t>
            </a:r>
            <a:r>
              <a:rPr lang="en-KR" sz="2400"/>
              <a:t>rrelevant</a:t>
            </a:r>
            <a:r>
              <a:rPr lang="en-KR" sz="2400" dirty="0"/>
              <a:t>, </a:t>
            </a:r>
            <a:r>
              <a:rPr lang="en-KR" sz="2400"/>
              <a:t>non-sensical response</a:t>
            </a:r>
            <a:r>
              <a:rPr lang="en-US" sz="2400" dirty="0"/>
              <a:t>s</a:t>
            </a:r>
            <a:endParaRPr lang="en-KR" sz="2400" dirty="0"/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8584" y="3494950"/>
            <a:ext cx="1490469" cy="1490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3602B-7C51-394A-A665-2471880EEC5F}"/>
              </a:ext>
            </a:extLst>
          </p:cNvPr>
          <p:cNvSpPr txBox="1"/>
          <p:nvPr/>
        </p:nvSpPr>
        <p:spPr>
          <a:xfrm>
            <a:off x="7741426" y="4985419"/>
            <a:ext cx="3424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200" dirty="0"/>
              <a:t>DialoGPT (Zhang et al. 2019)</a:t>
            </a:r>
          </a:p>
        </p:txBody>
      </p:sp>
      <p:pic>
        <p:nvPicPr>
          <p:cNvPr id="26" name="Graphic 25" descr="Confused person">
            <a:extLst>
              <a:ext uri="{FF2B5EF4-FFF2-40B4-BE49-F238E27FC236}">
                <a16:creationId xmlns:a16="http://schemas.microsoft.com/office/drawing/2014/main" id="{A5B97857-48C4-FC4C-BE92-AB48ACFE5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2095" y="3302573"/>
            <a:ext cx="1682846" cy="1682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E6558-1F75-3847-8BE9-E3C208248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5314" y="3201298"/>
            <a:ext cx="3670300" cy="1117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147480-D3B1-4949-B9B3-8D7D8D809A76}"/>
              </a:ext>
            </a:extLst>
          </p:cNvPr>
          <p:cNvSpPr/>
          <p:nvPr/>
        </p:nvSpPr>
        <p:spPr>
          <a:xfrm>
            <a:off x="5209953" y="3179271"/>
            <a:ext cx="3686423" cy="993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BC94-5497-464D-BF44-F75F0892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Things Up with Imitation Learning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65EA63-AA8B-624D-B02E-1A6C2539F01B}"/>
              </a:ext>
            </a:extLst>
          </p:cNvPr>
          <p:cNvGrpSpPr/>
          <p:nvPr/>
        </p:nvGrpSpPr>
        <p:grpSpPr>
          <a:xfrm>
            <a:off x="668347" y="1689026"/>
            <a:ext cx="2632993" cy="1568628"/>
            <a:chOff x="585221" y="3135942"/>
            <a:chExt cx="7163291" cy="29538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8BB59E-EDE1-8342-9B1A-053AD9F89DEF}"/>
                </a:ext>
              </a:extLst>
            </p:cNvPr>
            <p:cNvGrpSpPr/>
            <p:nvPr/>
          </p:nvGrpSpPr>
          <p:grpSpPr>
            <a:xfrm>
              <a:off x="585221" y="3135942"/>
              <a:ext cx="7163291" cy="2953823"/>
              <a:chOff x="2366520" y="3124067"/>
              <a:chExt cx="7163291" cy="295382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FEA1FF-F146-E541-82A9-723512BAFC48}"/>
                  </a:ext>
                </a:extLst>
              </p:cNvPr>
              <p:cNvSpPr txBox="1"/>
              <p:nvPr/>
            </p:nvSpPr>
            <p:spPr>
              <a:xfrm>
                <a:off x="5491370" y="3124067"/>
                <a:ext cx="740230" cy="35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collect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91442A-EBEE-6340-8675-B3165DE7EEA4}"/>
                      </a:ext>
                    </a:extLst>
                  </p:cNvPr>
                  <p:cNvSpPr txBox="1"/>
                  <p:nvPr/>
                </p:nvSpPr>
                <p:spPr>
                  <a:xfrm>
                    <a:off x="3963315" y="5288398"/>
                    <a:ext cx="2458501" cy="24113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491442A-EBEE-6340-8675-B3165DE7EE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3315" y="5288398"/>
                    <a:ext cx="2458501" cy="24113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4167" r="-90278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FC80BF-432B-4F4D-B5B1-C95C71DF8554}"/>
                  </a:ext>
                </a:extLst>
              </p:cNvPr>
              <p:cNvSpPr txBox="1"/>
              <p:nvPr/>
            </p:nvSpPr>
            <p:spPr>
              <a:xfrm>
                <a:off x="5491371" y="5724065"/>
                <a:ext cx="898110" cy="353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optimize</a:t>
                </a:r>
              </a:p>
            </p:txBody>
          </p:sp>
          <p:sp>
            <p:nvSpPr>
              <p:cNvPr id="12" name="Curved Down Arrow 11">
                <a:extLst>
                  <a:ext uri="{FF2B5EF4-FFF2-40B4-BE49-F238E27FC236}">
                    <a16:creationId xmlns:a16="http://schemas.microsoft.com/office/drawing/2014/main" id="{29F4BEDC-BF38-5840-AAB2-6F75960BFFC4}"/>
                  </a:ext>
                </a:extLst>
              </p:cNvPr>
              <p:cNvSpPr/>
              <p:nvPr/>
            </p:nvSpPr>
            <p:spPr>
              <a:xfrm rot="5400000">
                <a:off x="7636157" y="3944621"/>
                <a:ext cx="2540757" cy="1246550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urved Down Arrow 12">
                <a:extLst>
                  <a:ext uri="{FF2B5EF4-FFF2-40B4-BE49-F238E27FC236}">
                    <a16:creationId xmlns:a16="http://schemas.microsoft.com/office/drawing/2014/main" id="{C18FC22A-B43C-4544-AA5B-7C459E042993}"/>
                  </a:ext>
                </a:extLst>
              </p:cNvPr>
              <p:cNvSpPr/>
              <p:nvPr/>
            </p:nvSpPr>
            <p:spPr>
              <a:xfrm rot="16200000">
                <a:off x="1867527" y="3754624"/>
                <a:ext cx="2540757" cy="1542772"/>
              </a:xfrm>
              <a:prstGeom prst="curvedDownArrow">
                <a:avLst>
                  <a:gd name="adj1" fmla="val 24418"/>
                  <a:gd name="adj2" fmla="val 34366"/>
                  <a:gd name="adj3" fmla="val 219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3F17EA4-E771-9E45-BD10-54CBE7F45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6707" y="3731167"/>
                <a:ext cx="4048038" cy="678081"/>
              </a:xfrm>
              <a:prstGeom prst="rect">
                <a:avLst/>
              </a:prstGeom>
            </p:spPr>
          </p:pic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1B4FCC6-8BC5-9942-BBB9-DAA7980F515D}"/>
                </a:ext>
              </a:extLst>
            </p:cNvPr>
            <p:cNvSpPr/>
            <p:nvPr/>
          </p:nvSpPr>
          <p:spPr>
            <a:xfrm>
              <a:off x="3334512" y="4719107"/>
              <a:ext cx="2458501" cy="2411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DRRN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4573998-5B14-FA40-BAF6-0E5891031CAC}"/>
              </a:ext>
            </a:extLst>
          </p:cNvPr>
          <p:cNvSpPr txBox="1"/>
          <p:nvPr/>
        </p:nvSpPr>
        <p:spPr>
          <a:xfrm>
            <a:off x="951883" y="3428902"/>
            <a:ext cx="23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Trained Teacher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85B03-69A3-A343-8D6F-E8008FFFC029}"/>
              </a:ext>
            </a:extLst>
          </p:cNvPr>
          <p:cNvSpPr txBox="1"/>
          <p:nvPr/>
        </p:nvSpPr>
        <p:spPr>
          <a:xfrm>
            <a:off x="6571613" y="250231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68047DF-B3E9-3C44-B4B2-5D3B2006CCBE}"/>
              </a:ext>
            </a:extLst>
          </p:cNvPr>
          <p:cNvSpPr/>
          <p:nvPr/>
        </p:nvSpPr>
        <p:spPr>
          <a:xfrm>
            <a:off x="7126584" y="2502312"/>
            <a:ext cx="996137" cy="372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DRRN</a:t>
            </a:r>
            <a:r>
              <a:rPr lang="en-US" sz="1600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5C415F-D67B-5D43-B2D0-2D880F3DE07A}"/>
              </a:ext>
            </a:extLst>
          </p:cNvPr>
          <p:cNvSpPr txBox="1"/>
          <p:nvPr/>
        </p:nvSpPr>
        <p:spPr>
          <a:xfrm>
            <a:off x="6365504" y="3059570"/>
            <a:ext cx="319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Teacher DQN: a proxy for Q(s, a)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E1C7F2B-0FD6-3742-9ACD-5F1B19591804}"/>
              </a:ext>
            </a:extLst>
          </p:cNvPr>
          <p:cNvSpPr/>
          <p:nvPr/>
        </p:nvSpPr>
        <p:spPr>
          <a:xfrm>
            <a:off x="7126584" y="4611456"/>
            <a:ext cx="1268576" cy="372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Student</a:t>
            </a:r>
            <a:r>
              <a:rPr lang="en-US" sz="16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A4AA40-CFB3-D645-BD83-A6E9A40C4132}"/>
              </a:ext>
            </a:extLst>
          </p:cNvPr>
          <p:cNvSpPr txBox="1"/>
          <p:nvPr/>
        </p:nvSpPr>
        <p:spPr>
          <a:xfrm>
            <a:off x="9005650" y="4614780"/>
            <a:ext cx="111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DQN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212962-0515-3647-90C1-C54367B7FF2B}"/>
                  </a:ext>
                </a:extLst>
              </p:cNvPr>
              <p:cNvSpPr txBox="1"/>
              <p:nvPr/>
            </p:nvSpPr>
            <p:spPr>
              <a:xfrm>
                <a:off x="4058191" y="5293195"/>
                <a:ext cx="5652655" cy="1045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𝑠𝑡𝑢𝑑𝑒𝑛𝑡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B212962-0515-3647-90C1-C54367B7F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191" y="5293195"/>
                <a:ext cx="5652655" cy="1045543"/>
              </a:xfrm>
              <a:prstGeom prst="rect">
                <a:avLst/>
              </a:prstGeom>
              <a:blipFill>
                <a:blip r:embed="rId4"/>
                <a:stretch>
                  <a:fillRect l="-1794" t="-145783" r="-673" b="-20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28">
            <a:extLst>
              <a:ext uri="{FF2B5EF4-FFF2-40B4-BE49-F238E27FC236}">
                <a16:creationId xmlns:a16="http://schemas.microsoft.com/office/drawing/2014/main" id="{32417EE4-D262-824E-89A5-406E3FC6A694}"/>
              </a:ext>
            </a:extLst>
          </p:cNvPr>
          <p:cNvSpPr/>
          <p:nvPr/>
        </p:nvSpPr>
        <p:spPr>
          <a:xfrm>
            <a:off x="6472052" y="3004457"/>
            <a:ext cx="725267" cy="2636322"/>
          </a:xfrm>
          <a:custGeom>
            <a:avLst/>
            <a:gdLst>
              <a:gd name="connsiteX0" fmla="*/ 47501 w 725267"/>
              <a:gd name="connsiteY0" fmla="*/ 2636322 h 2636322"/>
              <a:gd name="connsiteX1" fmla="*/ 11875 w 725267"/>
              <a:gd name="connsiteY1" fmla="*/ 2386940 h 2636322"/>
              <a:gd name="connsiteX2" fmla="*/ 0 w 725267"/>
              <a:gd name="connsiteY2" fmla="*/ 2351314 h 2636322"/>
              <a:gd name="connsiteX3" fmla="*/ 11875 w 725267"/>
              <a:gd name="connsiteY3" fmla="*/ 2042556 h 2636322"/>
              <a:gd name="connsiteX4" fmla="*/ 23751 w 725267"/>
              <a:gd name="connsiteY4" fmla="*/ 1959429 h 2636322"/>
              <a:gd name="connsiteX5" fmla="*/ 47501 w 725267"/>
              <a:gd name="connsiteY5" fmla="*/ 1900052 h 2636322"/>
              <a:gd name="connsiteX6" fmla="*/ 71252 w 725267"/>
              <a:gd name="connsiteY6" fmla="*/ 1781299 h 2636322"/>
              <a:gd name="connsiteX7" fmla="*/ 95003 w 725267"/>
              <a:gd name="connsiteY7" fmla="*/ 1710047 h 2636322"/>
              <a:gd name="connsiteX8" fmla="*/ 106878 w 725267"/>
              <a:gd name="connsiteY8" fmla="*/ 1674421 h 2636322"/>
              <a:gd name="connsiteX9" fmla="*/ 130629 w 725267"/>
              <a:gd name="connsiteY9" fmla="*/ 1579418 h 2636322"/>
              <a:gd name="connsiteX10" fmla="*/ 154379 w 725267"/>
              <a:gd name="connsiteY10" fmla="*/ 1508166 h 2636322"/>
              <a:gd name="connsiteX11" fmla="*/ 178130 w 725267"/>
              <a:gd name="connsiteY11" fmla="*/ 1413164 h 2636322"/>
              <a:gd name="connsiteX12" fmla="*/ 190005 w 725267"/>
              <a:gd name="connsiteY12" fmla="*/ 1318161 h 2636322"/>
              <a:gd name="connsiteX13" fmla="*/ 201880 w 725267"/>
              <a:gd name="connsiteY13" fmla="*/ 1163782 h 2636322"/>
              <a:gd name="connsiteX14" fmla="*/ 225631 w 725267"/>
              <a:gd name="connsiteY14" fmla="*/ 1068779 h 2636322"/>
              <a:gd name="connsiteX15" fmla="*/ 285008 w 725267"/>
              <a:gd name="connsiteY15" fmla="*/ 973777 h 2636322"/>
              <a:gd name="connsiteX16" fmla="*/ 332509 w 725267"/>
              <a:gd name="connsiteY16" fmla="*/ 902525 h 2636322"/>
              <a:gd name="connsiteX17" fmla="*/ 391886 w 725267"/>
              <a:gd name="connsiteY17" fmla="*/ 819398 h 2636322"/>
              <a:gd name="connsiteX18" fmla="*/ 415636 w 725267"/>
              <a:gd name="connsiteY18" fmla="*/ 771896 h 2636322"/>
              <a:gd name="connsiteX19" fmla="*/ 451262 w 725267"/>
              <a:gd name="connsiteY19" fmla="*/ 724395 h 2636322"/>
              <a:gd name="connsiteX20" fmla="*/ 498764 w 725267"/>
              <a:gd name="connsiteY20" fmla="*/ 653143 h 2636322"/>
              <a:gd name="connsiteX21" fmla="*/ 522514 w 725267"/>
              <a:gd name="connsiteY21" fmla="*/ 581891 h 2636322"/>
              <a:gd name="connsiteX22" fmla="*/ 546265 w 725267"/>
              <a:gd name="connsiteY22" fmla="*/ 486888 h 2636322"/>
              <a:gd name="connsiteX23" fmla="*/ 605642 w 725267"/>
              <a:gd name="connsiteY23" fmla="*/ 368135 h 2636322"/>
              <a:gd name="connsiteX24" fmla="*/ 641267 w 725267"/>
              <a:gd name="connsiteY24" fmla="*/ 344385 h 2636322"/>
              <a:gd name="connsiteX25" fmla="*/ 665018 w 725267"/>
              <a:gd name="connsiteY25" fmla="*/ 273133 h 2636322"/>
              <a:gd name="connsiteX26" fmla="*/ 676893 w 725267"/>
              <a:gd name="connsiteY26" fmla="*/ 237507 h 2636322"/>
              <a:gd name="connsiteX27" fmla="*/ 688769 w 725267"/>
              <a:gd name="connsiteY27" fmla="*/ 190005 h 2636322"/>
              <a:gd name="connsiteX28" fmla="*/ 712519 w 725267"/>
              <a:gd name="connsiteY28" fmla="*/ 95003 h 2636322"/>
              <a:gd name="connsiteX29" fmla="*/ 724395 w 725267"/>
              <a:gd name="connsiteY29" fmla="*/ 47501 h 2636322"/>
              <a:gd name="connsiteX30" fmla="*/ 724395 w 725267"/>
              <a:gd name="connsiteY30" fmla="*/ 0 h 263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5267" h="2636322">
                <a:moveTo>
                  <a:pt x="47501" y="2636322"/>
                </a:moveTo>
                <a:cubicBezTo>
                  <a:pt x="41340" y="2580871"/>
                  <a:pt x="26698" y="2431411"/>
                  <a:pt x="11875" y="2386940"/>
                </a:cubicBezTo>
                <a:lnTo>
                  <a:pt x="0" y="2351314"/>
                </a:lnTo>
                <a:cubicBezTo>
                  <a:pt x="3958" y="2248395"/>
                  <a:pt x="5644" y="2145363"/>
                  <a:pt x="11875" y="2042556"/>
                </a:cubicBezTo>
                <a:cubicBezTo>
                  <a:pt x="13568" y="2014617"/>
                  <a:pt x="16962" y="1986584"/>
                  <a:pt x="23751" y="1959429"/>
                </a:cubicBezTo>
                <a:cubicBezTo>
                  <a:pt x="28921" y="1938749"/>
                  <a:pt x="39584" y="1919844"/>
                  <a:pt x="47501" y="1900052"/>
                </a:cubicBezTo>
                <a:cubicBezTo>
                  <a:pt x="55525" y="1851911"/>
                  <a:pt x="57967" y="1825582"/>
                  <a:pt x="71252" y="1781299"/>
                </a:cubicBezTo>
                <a:cubicBezTo>
                  <a:pt x="78446" y="1757319"/>
                  <a:pt x="87086" y="1733798"/>
                  <a:pt x="95003" y="1710047"/>
                </a:cubicBezTo>
                <a:cubicBezTo>
                  <a:pt x="98961" y="1698172"/>
                  <a:pt x="103842" y="1686565"/>
                  <a:pt x="106878" y="1674421"/>
                </a:cubicBezTo>
                <a:cubicBezTo>
                  <a:pt x="114795" y="1642753"/>
                  <a:pt x="120307" y="1610385"/>
                  <a:pt x="130629" y="1579418"/>
                </a:cubicBezTo>
                <a:cubicBezTo>
                  <a:pt x="138546" y="1555667"/>
                  <a:pt x="149469" y="1532715"/>
                  <a:pt x="154379" y="1508166"/>
                </a:cubicBezTo>
                <a:cubicBezTo>
                  <a:pt x="168709" y="1436515"/>
                  <a:pt x="159871" y="1467938"/>
                  <a:pt x="178130" y="1413164"/>
                </a:cubicBezTo>
                <a:cubicBezTo>
                  <a:pt x="182088" y="1381496"/>
                  <a:pt x="186979" y="1349931"/>
                  <a:pt x="190005" y="1318161"/>
                </a:cubicBezTo>
                <a:cubicBezTo>
                  <a:pt x="194898" y="1266782"/>
                  <a:pt x="194581" y="1214875"/>
                  <a:pt x="201880" y="1163782"/>
                </a:cubicBezTo>
                <a:cubicBezTo>
                  <a:pt x="206496" y="1131468"/>
                  <a:pt x="211033" y="1097975"/>
                  <a:pt x="225631" y="1068779"/>
                </a:cubicBezTo>
                <a:cubicBezTo>
                  <a:pt x="265129" y="989785"/>
                  <a:pt x="231051" y="1050859"/>
                  <a:pt x="285008" y="973777"/>
                </a:cubicBezTo>
                <a:cubicBezTo>
                  <a:pt x="301377" y="950392"/>
                  <a:pt x="315382" y="925361"/>
                  <a:pt x="332509" y="902525"/>
                </a:cubicBezTo>
                <a:cubicBezTo>
                  <a:pt x="347799" y="882139"/>
                  <a:pt x="377996" y="843705"/>
                  <a:pt x="391886" y="819398"/>
                </a:cubicBezTo>
                <a:cubicBezTo>
                  <a:pt x="400669" y="804028"/>
                  <a:pt x="406254" y="786908"/>
                  <a:pt x="415636" y="771896"/>
                </a:cubicBezTo>
                <a:cubicBezTo>
                  <a:pt x="426126" y="755112"/>
                  <a:pt x="439912" y="740609"/>
                  <a:pt x="451262" y="724395"/>
                </a:cubicBezTo>
                <a:cubicBezTo>
                  <a:pt x="467632" y="701010"/>
                  <a:pt x="498764" y="653143"/>
                  <a:pt x="498764" y="653143"/>
                </a:cubicBezTo>
                <a:cubicBezTo>
                  <a:pt x="506681" y="629392"/>
                  <a:pt x="517604" y="606440"/>
                  <a:pt x="522514" y="581891"/>
                </a:cubicBezTo>
                <a:cubicBezTo>
                  <a:pt x="546661" y="461164"/>
                  <a:pt x="521920" y="572097"/>
                  <a:pt x="546265" y="486888"/>
                </a:cubicBezTo>
                <a:cubicBezTo>
                  <a:pt x="558870" y="442769"/>
                  <a:pt x="559918" y="398618"/>
                  <a:pt x="605642" y="368135"/>
                </a:cubicBezTo>
                <a:lnTo>
                  <a:pt x="641267" y="344385"/>
                </a:lnTo>
                <a:lnTo>
                  <a:pt x="665018" y="273133"/>
                </a:lnTo>
                <a:cubicBezTo>
                  <a:pt x="668976" y="261258"/>
                  <a:pt x="673857" y="249651"/>
                  <a:pt x="676893" y="237507"/>
                </a:cubicBezTo>
                <a:cubicBezTo>
                  <a:pt x="680852" y="221673"/>
                  <a:pt x="684285" y="205698"/>
                  <a:pt x="688769" y="190005"/>
                </a:cubicBezTo>
                <a:cubicBezTo>
                  <a:pt x="720599" y="78601"/>
                  <a:pt x="676305" y="257965"/>
                  <a:pt x="712519" y="95003"/>
                </a:cubicBezTo>
                <a:cubicBezTo>
                  <a:pt x="716060" y="79070"/>
                  <a:pt x="722370" y="63696"/>
                  <a:pt x="724395" y="47501"/>
                </a:cubicBezTo>
                <a:cubicBezTo>
                  <a:pt x="726359" y="31790"/>
                  <a:pt x="724395" y="15834"/>
                  <a:pt x="724395" y="0"/>
                </a:cubicBezTo>
              </a:path>
            </a:pathLst>
          </a:custGeom>
          <a:noFill/>
          <a:ln w="25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A52078-97C1-0E4D-8775-64EC5C116E58}"/>
              </a:ext>
            </a:extLst>
          </p:cNvPr>
          <p:cNvSpPr txBox="1"/>
          <p:nvPr/>
        </p:nvSpPr>
        <p:spPr>
          <a:xfrm>
            <a:off x="4653295" y="4152824"/>
            <a:ext cx="18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easy to calculate!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CA7E36-AE7B-E641-8221-E4BDC2DDE49F}"/>
              </a:ext>
            </a:extLst>
          </p:cNvPr>
          <p:cNvSpPr txBox="1"/>
          <p:nvPr/>
        </p:nvSpPr>
        <p:spPr>
          <a:xfrm>
            <a:off x="6139273" y="6247046"/>
            <a:ext cx="291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 of learning in every step!</a:t>
            </a: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DB0D0C10-B952-1849-A184-D356E4A2D09E}"/>
              </a:ext>
            </a:extLst>
          </p:cNvPr>
          <p:cNvSpPr/>
          <p:nvPr/>
        </p:nvSpPr>
        <p:spPr>
          <a:xfrm>
            <a:off x="5557485" y="6448301"/>
            <a:ext cx="475180" cy="190661"/>
          </a:xfrm>
          <a:custGeom>
            <a:avLst/>
            <a:gdLst>
              <a:gd name="connsiteX0" fmla="*/ 475180 w 475180"/>
              <a:gd name="connsiteY0" fmla="*/ 118754 h 190661"/>
              <a:gd name="connsiteX1" fmla="*/ 107045 w 475180"/>
              <a:gd name="connsiteY1" fmla="*/ 190005 h 190661"/>
              <a:gd name="connsiteX2" fmla="*/ 59544 w 475180"/>
              <a:gd name="connsiteY2" fmla="*/ 178130 h 190661"/>
              <a:gd name="connsiteX3" fmla="*/ 12042 w 475180"/>
              <a:gd name="connsiteY3" fmla="*/ 59377 h 190661"/>
              <a:gd name="connsiteX4" fmla="*/ 167 w 475180"/>
              <a:gd name="connsiteY4" fmla="*/ 0 h 19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180" h="190661">
                <a:moveTo>
                  <a:pt x="475180" y="118754"/>
                </a:moveTo>
                <a:cubicBezTo>
                  <a:pt x="352468" y="142504"/>
                  <a:pt x="230778" y="172329"/>
                  <a:pt x="107045" y="190005"/>
                </a:cubicBezTo>
                <a:cubicBezTo>
                  <a:pt x="90888" y="192313"/>
                  <a:pt x="72082" y="188578"/>
                  <a:pt x="59544" y="178130"/>
                </a:cubicBezTo>
                <a:cubicBezTo>
                  <a:pt x="43414" y="164689"/>
                  <a:pt x="14779" y="67588"/>
                  <a:pt x="12042" y="59377"/>
                </a:cubicBezTo>
                <a:cubicBezTo>
                  <a:pt x="-2337" y="16241"/>
                  <a:pt x="167" y="36268"/>
                  <a:pt x="167" y="0"/>
                </a:cubicBezTo>
              </a:path>
            </a:pathLst>
          </a:custGeom>
          <a:noFill/>
          <a:ln w="2222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321F15-A20F-BD40-B88B-B30B2214F45C}"/>
              </a:ext>
            </a:extLst>
          </p:cNvPr>
          <p:cNvSpPr txBox="1"/>
          <p:nvPr/>
        </p:nvSpPr>
        <p:spPr>
          <a:xfrm>
            <a:off x="4530739" y="4401011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Bellman needed!</a:t>
            </a:r>
          </a:p>
        </p:txBody>
      </p:sp>
      <p:sp>
        <p:nvSpPr>
          <p:cNvPr id="34" name="Curved Down Arrow 33">
            <a:extLst>
              <a:ext uri="{FF2B5EF4-FFF2-40B4-BE49-F238E27FC236}">
                <a16:creationId xmlns:a16="http://schemas.microsoft.com/office/drawing/2014/main" id="{B6AA4D5A-9E31-024C-8BF7-DC03509EF690}"/>
              </a:ext>
            </a:extLst>
          </p:cNvPr>
          <p:cNvSpPr/>
          <p:nvPr/>
        </p:nvSpPr>
        <p:spPr>
          <a:xfrm>
            <a:off x="3332898" y="1711099"/>
            <a:ext cx="1330823" cy="36210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1EBD7A-A105-8F43-85C3-E0C14D9E6CC0}"/>
              </a:ext>
            </a:extLst>
          </p:cNvPr>
          <p:cNvSpPr txBox="1"/>
          <p:nvPr/>
        </p:nvSpPr>
        <p:spPr>
          <a:xfrm>
            <a:off x="3565407" y="1382289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FAAC72-151E-E74D-ABBA-AC7B4596751D}"/>
              </a:ext>
            </a:extLst>
          </p:cNvPr>
          <p:cNvGrpSpPr/>
          <p:nvPr/>
        </p:nvGrpSpPr>
        <p:grpSpPr>
          <a:xfrm>
            <a:off x="4667003" y="1334639"/>
            <a:ext cx="1662545" cy="2463595"/>
            <a:chOff x="4667003" y="1334639"/>
            <a:chExt cx="1662545" cy="24635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57F4DC-0AB3-A140-B157-5A41A9551D4B}"/>
                </a:ext>
              </a:extLst>
            </p:cNvPr>
            <p:cNvSpPr txBox="1"/>
            <p:nvPr/>
          </p:nvSpPr>
          <p:spPr>
            <a:xfrm>
              <a:off x="4909069" y="18952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trajectory1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5211DA-76CD-9F4F-9866-EC7564BEE5D2}"/>
                </a:ext>
              </a:extLst>
            </p:cNvPr>
            <p:cNvSpPr txBox="1"/>
            <p:nvPr/>
          </p:nvSpPr>
          <p:spPr>
            <a:xfrm>
              <a:off x="4909068" y="2473156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trajectory2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B130AC-C79C-6246-9235-5910AA480232}"/>
                </a:ext>
              </a:extLst>
            </p:cNvPr>
            <p:cNvSpPr txBox="1"/>
            <p:nvPr/>
          </p:nvSpPr>
          <p:spPr>
            <a:xfrm>
              <a:off x="4909068" y="3045314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trajectory3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7F6221C-E668-CA48-9922-DFFFB0FB761B}"/>
                </a:ext>
              </a:extLst>
            </p:cNvPr>
            <p:cNvSpPr/>
            <p:nvPr/>
          </p:nvSpPr>
          <p:spPr>
            <a:xfrm>
              <a:off x="4667003" y="1686594"/>
              <a:ext cx="1662545" cy="21116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8F1D53-A938-5746-8E8C-2DDF48F949E5}"/>
                </a:ext>
              </a:extLst>
            </p:cNvPr>
            <p:cNvSpPr txBox="1"/>
            <p:nvPr/>
          </p:nvSpPr>
          <p:spPr>
            <a:xfrm>
              <a:off x="4747768" y="1334639"/>
              <a:ext cx="1581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Trajectory Pool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AF1E7E-E9A7-6242-88BC-CFBBF046A1ED}"/>
                </a:ext>
              </a:extLst>
            </p:cNvPr>
            <p:cNvSpPr txBox="1"/>
            <p:nvPr/>
          </p:nvSpPr>
          <p:spPr>
            <a:xfrm>
              <a:off x="5321162" y="330674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FD3C324D-901B-FB41-8F80-7EC81EFA0463}"/>
              </a:ext>
            </a:extLst>
          </p:cNvPr>
          <p:cNvSpPr/>
          <p:nvPr/>
        </p:nvSpPr>
        <p:spPr>
          <a:xfrm rot="1868023">
            <a:off x="6257330" y="3771467"/>
            <a:ext cx="1576623" cy="602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  <p:bldP spid="33" grpId="0"/>
      <p:bldP spid="34" grpId="0" animBg="1"/>
      <p:bldP spid="35" grpId="0"/>
      <p:bldP spid="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D40E-B367-824F-B1B9-436DEFE3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Things Up With Imitation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7F22-C4CB-0A43-AFDB-E0E2094BA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1997" cy="4351338"/>
          </a:xfrm>
        </p:spPr>
        <p:txBody>
          <a:bodyPr/>
          <a:lstStyle/>
          <a:p>
            <a:r>
              <a:rPr lang="en-US" dirty="0"/>
              <a:t>Teacher model: </a:t>
            </a:r>
          </a:p>
          <a:p>
            <a:pPr lvl="1"/>
            <a:r>
              <a:rPr lang="en-US" dirty="0"/>
              <a:t>+ exploration of entire space</a:t>
            </a:r>
          </a:p>
          <a:p>
            <a:pPr lvl="1"/>
            <a:r>
              <a:rPr lang="en-US" dirty="0"/>
              <a:t>- cheap model, no external knowledge or generalizability</a:t>
            </a:r>
          </a:p>
          <a:p>
            <a:r>
              <a:rPr lang="en-US" dirty="0"/>
              <a:t>Student model</a:t>
            </a:r>
          </a:p>
          <a:p>
            <a:pPr lvl="1"/>
            <a:r>
              <a:rPr lang="en-US" dirty="0"/>
              <a:t>+ very fast</a:t>
            </a:r>
          </a:p>
          <a:p>
            <a:pPr lvl="1"/>
            <a:r>
              <a:rPr lang="en-US" dirty="0"/>
              <a:t>+ has external knowledge to learn from</a:t>
            </a:r>
          </a:p>
          <a:p>
            <a:pPr lvl="1"/>
            <a:r>
              <a:rPr lang="en-US" dirty="0"/>
              <a:t>- can’t explore the game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0FD6A4-E19D-AD49-89F5-0F2860D7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061" y="1476932"/>
            <a:ext cx="5392939" cy="3456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4B91BD-55B5-694D-8612-1CAFC0C2EA71}"/>
                  </a:ext>
                </a:extLst>
              </p:cNvPr>
              <p:cNvSpPr txBox="1"/>
              <p:nvPr/>
            </p:nvSpPr>
            <p:spPr>
              <a:xfrm>
                <a:off x="0" y="5217351"/>
                <a:ext cx="5652655" cy="469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𝑡𝑒𝑎𝑐h𝑒𝑟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𝐷𝑄𝑁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4B91BD-55B5-694D-8612-1CAFC0C2E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17351"/>
                <a:ext cx="5652655" cy="469937"/>
              </a:xfrm>
              <a:prstGeom prst="rect">
                <a:avLst/>
              </a:prstGeom>
              <a:blipFill>
                <a:blip r:embed="rId3"/>
                <a:stretch>
                  <a:fillRect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DB9A7E-A8AC-E347-9DC8-656AA274917D}"/>
                  </a:ext>
                </a:extLst>
              </p:cNvPr>
              <p:cNvSpPr txBox="1"/>
              <p:nvPr/>
            </p:nvSpPr>
            <p:spPr>
              <a:xfrm>
                <a:off x="479725" y="5828691"/>
                <a:ext cx="4446730" cy="483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DB9A7E-A8AC-E347-9DC8-656AA2749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5" y="5828691"/>
                <a:ext cx="4446730" cy="483209"/>
              </a:xfrm>
              <a:prstGeom prst="rect">
                <a:avLst/>
              </a:prstGeom>
              <a:blipFill>
                <a:blip r:embed="rId4"/>
                <a:stretch>
                  <a:fillRect l="-1709" t="-5128" r="-1709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FA26AD-FF73-254F-AD8B-1D891A42820A}"/>
                  </a:ext>
                </a:extLst>
              </p:cNvPr>
              <p:cNvSpPr txBox="1"/>
              <p:nvPr/>
            </p:nvSpPr>
            <p:spPr>
              <a:xfrm>
                <a:off x="6231375" y="4929547"/>
                <a:ext cx="5652655" cy="1045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𝑠𝑡𝑢𝑑𝑒𝑛𝑡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𝐷𝑄𝑁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8FA26AD-FF73-254F-AD8B-1D891A428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375" y="4929547"/>
                <a:ext cx="5652655" cy="1045543"/>
              </a:xfrm>
              <a:prstGeom prst="rect">
                <a:avLst/>
              </a:prstGeom>
              <a:blipFill>
                <a:blip r:embed="rId5"/>
                <a:stretch>
                  <a:fillRect l="-2018" t="-145783" r="-673" b="-20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3FA85E-1274-9145-83E4-8CEE5D1FACF4}"/>
                  </a:ext>
                </a:extLst>
              </p:cNvPr>
              <p:cNvSpPr txBox="1"/>
              <p:nvPr/>
            </p:nvSpPr>
            <p:spPr>
              <a:xfrm flipH="1">
                <a:off x="6353297" y="6087461"/>
                <a:ext cx="45601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𝑡𝑒𝑎𝑐h𝑒𝑟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3FA85E-1274-9145-83E4-8CEE5D1FA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353297" y="6087461"/>
                <a:ext cx="4560125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3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8BFC-E08C-9E48-AB65-46FC2E39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Consequences: More Complex State 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4DDAA-5A61-C340-8AC3-8A16EA62C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DQN/Teacher Model</a:t>
            </a:r>
          </a:p>
          <a:p>
            <a:pPr lvl="1"/>
            <a:r>
              <a:rPr lang="en-US" dirty="0"/>
              <a:t>CNN (91,000 parameters)</a:t>
            </a:r>
          </a:p>
          <a:p>
            <a:r>
              <a:rPr lang="en-US" dirty="0"/>
              <a:t>Student Model</a:t>
            </a:r>
          </a:p>
          <a:p>
            <a:pPr lvl="1"/>
            <a:r>
              <a:rPr lang="en-US" dirty="0"/>
              <a:t>CNN (91,000 parameters)</a:t>
            </a:r>
          </a:p>
          <a:p>
            <a:pPr lvl="1"/>
            <a:r>
              <a:rPr lang="en-US" dirty="0"/>
              <a:t>BERT (110M parameters)</a:t>
            </a:r>
          </a:p>
          <a:p>
            <a:pPr lvl="1"/>
            <a:r>
              <a:rPr lang="en-US" dirty="0" err="1"/>
              <a:t>CNN+GloVe</a:t>
            </a:r>
            <a:r>
              <a:rPr lang="en-US" dirty="0"/>
              <a:t> (CNN with </a:t>
            </a:r>
            <a:br>
              <a:rPr lang="en-US" dirty="0"/>
            </a:br>
            <a:r>
              <a:rPr lang="en-US" dirty="0"/>
              <a:t>                      background knowledge)                            </a:t>
            </a:r>
          </a:p>
          <a:p>
            <a:pPr lvl="1"/>
            <a:r>
              <a:rPr lang="en-US" dirty="0"/>
              <a:t>Transformer (BERT without </a:t>
            </a:r>
            <a:br>
              <a:rPr lang="en-US" dirty="0"/>
            </a:br>
            <a:r>
              <a:rPr lang="en-US" dirty="0"/>
              <a:t>                      background knowledge)</a:t>
            </a:r>
          </a:p>
          <a:p>
            <a:r>
              <a:rPr lang="en-US" u="sng" dirty="0"/>
              <a:t>No New Training Data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9D18-F3A4-424A-B57B-140D446AE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4" b="35170"/>
          <a:stretch/>
        </p:blipFill>
        <p:spPr>
          <a:xfrm>
            <a:off x="7101443" y="1825625"/>
            <a:ext cx="4917373" cy="2972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71D55D-E1CD-844F-B63A-F23973002AAF}"/>
              </a:ext>
            </a:extLst>
          </p:cNvPr>
          <p:cNvSpPr/>
          <p:nvPr/>
        </p:nvSpPr>
        <p:spPr>
          <a:xfrm>
            <a:off x="7588332" y="3846915"/>
            <a:ext cx="819398" cy="308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580753-1FAB-6D4A-8AAD-984340833931}"/>
              </a:ext>
            </a:extLst>
          </p:cNvPr>
          <p:cNvSpPr txBox="1"/>
          <p:nvPr/>
        </p:nvSpPr>
        <p:spPr>
          <a:xfrm>
            <a:off x="8645676" y="34290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DRRN</a:t>
            </a:r>
          </a:p>
        </p:txBody>
      </p:sp>
    </p:spTree>
    <p:extLst>
      <p:ext uri="{BB962C8B-B14F-4D97-AF65-F5344CB8AC3E}">
        <p14:creationId xmlns:p14="http://schemas.microsoft.com/office/powerpoint/2010/main" val="69112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C892-9025-004D-96CA-A1E90261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In-Domain DRRN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B5C8-89B9-2F40-9CE0-EF39DD5D0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8006"/>
            <a:ext cx="5257800" cy="3065352"/>
          </a:xfrm>
        </p:spPr>
        <p:txBody>
          <a:bodyPr/>
          <a:lstStyle/>
          <a:p>
            <a:r>
              <a:rPr lang="en-US" dirty="0"/>
              <a:t>No student model has information beyond the teacher models</a:t>
            </a:r>
          </a:p>
          <a:p>
            <a:r>
              <a:rPr lang="en-US" dirty="0"/>
              <a:t>BERT as a DRRN student model is able to exceed teacher performance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B010B-3535-684B-8957-05228BB0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137" y="1825624"/>
            <a:ext cx="5554188" cy="4165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240BF-9500-C242-A7BF-3A5365C0018C}"/>
              </a:ext>
            </a:extLst>
          </p:cNvPr>
          <p:cNvSpPr txBox="1"/>
          <p:nvPr/>
        </p:nvSpPr>
        <p:spPr>
          <a:xfrm>
            <a:off x="10177153" y="6021117"/>
            <a:ext cx="1850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cf. parent trained </a:t>
            </a:r>
          </a:p>
          <a:p>
            <a:r>
              <a:rPr lang="en-US" dirty="0"/>
              <a:t>for 10m steps 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A674E7B2-3868-0B48-B330-A842163F5BFF}"/>
              </a:ext>
            </a:extLst>
          </p:cNvPr>
          <p:cNvSpPr/>
          <p:nvPr/>
        </p:nvSpPr>
        <p:spPr>
          <a:xfrm>
            <a:off x="10953056" y="5760949"/>
            <a:ext cx="201881" cy="32316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64D6-2F70-B54D-8ED7-03AB9C8B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 from NLU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DF00-B5DD-984B-B011-D2E7CF6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789"/>
            <a:ext cx="4909457" cy="41111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BERT (Devlin et al. 2019) popularized the use of large contextualized language models as </a:t>
            </a:r>
            <a:r>
              <a:rPr lang="en-US" u="sng" dirty="0"/>
              <a:t>classifiers</a:t>
            </a:r>
            <a:endParaRPr lang="en-US" dirty="0"/>
          </a:p>
          <a:p>
            <a:r>
              <a:rPr lang="en-US" dirty="0"/>
              <a:t>What if we encode the action along with the trajectory and choose the argmax class from Q?</a:t>
            </a:r>
          </a:p>
          <a:p>
            <a:r>
              <a:rPr lang="en-US" dirty="0"/>
              <a:t>Wait, why not just </a:t>
            </a:r>
            <a:r>
              <a:rPr lang="en-US" u="sng" dirty="0"/>
              <a:t>directly</a:t>
            </a:r>
            <a:r>
              <a:rPr lang="en-US" dirty="0"/>
              <a:t> predict Q(s, a)?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9FB50-BDEC-C84F-8735-D1735400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978" y="367207"/>
            <a:ext cx="4457700" cy="218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05F69-5B1B-DE42-9F28-2B993FD0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81" y="409451"/>
            <a:ext cx="5474442" cy="4962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AA1F7-7F99-C543-A65F-F314040DA666}"/>
              </a:ext>
            </a:extLst>
          </p:cNvPr>
          <p:cNvSpPr/>
          <p:nvPr/>
        </p:nvSpPr>
        <p:spPr>
          <a:xfrm>
            <a:off x="7089568" y="4809507"/>
            <a:ext cx="1567543" cy="356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trajectory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67E90-7BD0-AB46-A3ED-C7BF1CA18AFB}"/>
              </a:ext>
            </a:extLst>
          </p:cNvPr>
          <p:cNvSpPr/>
          <p:nvPr/>
        </p:nvSpPr>
        <p:spPr>
          <a:xfrm>
            <a:off x="9786257" y="4816125"/>
            <a:ext cx="1567543" cy="356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D298A9-300B-0C4C-8E05-BC9FCFDADBFE}"/>
              </a:ext>
            </a:extLst>
          </p:cNvPr>
          <p:cNvSpPr/>
          <p:nvPr/>
        </p:nvSpPr>
        <p:spPr>
          <a:xfrm>
            <a:off x="5955516" y="671647"/>
            <a:ext cx="3087586" cy="356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action = argmax Q(s, a)?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7F19FD-9853-C445-9095-C511346C9171}"/>
              </a:ext>
            </a:extLst>
          </p:cNvPr>
          <p:cNvSpPr/>
          <p:nvPr/>
        </p:nvSpPr>
        <p:spPr>
          <a:xfrm rot="837816">
            <a:off x="6606723" y="411279"/>
            <a:ext cx="1463957" cy="5207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Q(</a:t>
            </a:r>
            <a:r>
              <a:rPr lang="en-US" dirty="0" err="1">
                <a:solidFill>
                  <a:srgbClr val="FFFF00"/>
                </a:solidFill>
              </a:rPr>
              <a:t>s,a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CC699-2461-164A-AF5F-D847EDCF2BE7}"/>
              </a:ext>
            </a:extLst>
          </p:cNvPr>
          <p:cNvSpPr txBox="1"/>
          <p:nvPr/>
        </p:nvSpPr>
        <p:spPr>
          <a:xfrm>
            <a:off x="9043102" y="624320"/>
            <a:ext cx="157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BERT-NLU-CE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6BA9A-4013-274E-97BA-A4AB49D99000}"/>
              </a:ext>
            </a:extLst>
          </p:cNvPr>
          <p:cNvSpPr txBox="1"/>
          <p:nvPr/>
        </p:nvSpPr>
        <p:spPr>
          <a:xfrm>
            <a:off x="7826098" y="204570"/>
            <a:ext cx="150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=BERT-NLU-SE</a:t>
            </a:r>
          </a:p>
        </p:txBody>
      </p:sp>
    </p:spTree>
    <p:extLst>
      <p:ext uri="{BB962C8B-B14F-4D97-AF65-F5344CB8AC3E}">
        <p14:creationId xmlns:p14="http://schemas.microsoft.com/office/powerpoint/2010/main" val="15561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1" grpId="0" animBg="1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9FA1-6DD2-5044-BD37-A9C9EFBB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In-Domain BERT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DA98-0E15-2B40-94B6-31317C7F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BERT-NLU-SE is much better than parent!</a:t>
            </a:r>
          </a:p>
          <a:p>
            <a:r>
              <a:rPr lang="en-US" dirty="0"/>
              <a:t>Reaches its convergence point in only 100k steps (2 orders of magnitude faster than parent)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If you prepare an ingredient wrong, you lose (e.g. if you use the </a:t>
            </a:r>
            <a:r>
              <a:rPr lang="en-US" u="sng" dirty="0"/>
              <a:t>oven</a:t>
            </a:r>
            <a:r>
              <a:rPr lang="en-US" dirty="0"/>
              <a:t> when instructions say to </a:t>
            </a:r>
            <a:r>
              <a:rPr lang="en-US" u="sng" dirty="0"/>
              <a:t>fry</a:t>
            </a:r>
            <a:r>
              <a:rPr lang="en-US" dirty="0"/>
              <a:t>); BERT has background info</a:t>
            </a:r>
          </a:p>
          <a:p>
            <a:pPr lvl="1"/>
            <a:r>
              <a:rPr lang="en-US" dirty="0"/>
              <a:t>BERT-DRRN doesn’t pay enough attention to actions</a:t>
            </a:r>
          </a:p>
          <a:p>
            <a:pPr lvl="1"/>
            <a:r>
              <a:rPr lang="en-US" dirty="0"/>
              <a:t>BERT-NLU-CE is lossy; doesn’t reflect </a:t>
            </a:r>
            <a:r>
              <a:rPr lang="en-US" u="sng" dirty="0"/>
              <a:t>bad</a:t>
            </a:r>
            <a:r>
              <a:rPr lang="en-US" dirty="0"/>
              <a:t> action vs. </a:t>
            </a:r>
            <a:r>
              <a:rPr lang="en-US" u="sng" dirty="0"/>
              <a:t>unhelpful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201757-60FD-E74F-A2A4-C5F9E040A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175" y="2041128"/>
            <a:ext cx="5227108" cy="39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0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EC78-FD39-0848-8422-0EC6210B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Out-of-Domain BERT Students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D8C133-D4B9-334F-A166-D41B4E43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078" y="2134383"/>
            <a:ext cx="5150922" cy="2936380"/>
          </a:xfrm>
        </p:spPr>
        <p:txBody>
          <a:bodyPr/>
          <a:lstStyle/>
          <a:p>
            <a:r>
              <a:rPr lang="en-US" dirty="0"/>
              <a:t>None of these models have seen treasure hunting games prior to evaluation</a:t>
            </a:r>
          </a:p>
          <a:p>
            <a:r>
              <a:rPr lang="en-US" dirty="0"/>
              <a:t>BERT-NLU-CE inclined to strong opinions even when wrong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BE4A0-0EB2-404B-9FE8-8B738E8E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113" y="1825624"/>
            <a:ext cx="6615888" cy="39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2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71C6-D722-9D44-A17E-4BD82812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7871-036C-6C42-A9CF-D37F36784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integration of large contextualized language model in deep Q-learning framework via</a:t>
            </a:r>
          </a:p>
          <a:p>
            <a:pPr lvl="1"/>
            <a:r>
              <a:rPr lang="en-US" dirty="0"/>
              <a:t>Imitation learning </a:t>
            </a:r>
          </a:p>
          <a:p>
            <a:pPr lvl="1"/>
            <a:r>
              <a:rPr lang="en-US" dirty="0"/>
              <a:t>recharacterization of DQN as NLU</a:t>
            </a:r>
          </a:p>
          <a:p>
            <a:r>
              <a:rPr lang="en-US" dirty="0"/>
              <a:t>Dramatic gains in domain-transferred decision-making learning </a:t>
            </a:r>
            <a:r>
              <a:rPr lang="en-US" dirty="0" err="1"/>
              <a:t>capabilty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8606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7DEB-9DF3-0F44-9B0F-1EAA3E16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6425E-955B-F74C-A57F-7629D620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97729"/>
            <a:ext cx="10515600" cy="1479233"/>
          </a:xfrm>
        </p:spPr>
        <p:txBody>
          <a:bodyPr>
            <a:normAutofit lnSpcReduction="10000"/>
          </a:bodyPr>
          <a:lstStyle/>
          <a:p>
            <a:r>
              <a:rPr lang="en-US"/>
              <a:t>Domain transfer to Diplomacy! (DARPA SHADE)</a:t>
            </a:r>
          </a:p>
          <a:p>
            <a:r>
              <a:rPr lang="en-US"/>
              <a:t>World space is fairly constrained: one map, finite actions</a:t>
            </a:r>
          </a:p>
          <a:p>
            <a:r>
              <a:rPr lang="en-US"/>
              <a:t>Extra difficulty: playing against humans and/or other agents!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7EAD38-0422-494D-BCCE-53AE2FD48D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89" y="2346882"/>
            <a:ext cx="2442374" cy="1626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B4B7C-9B8F-0E48-9718-FEC7A75E7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219" y="2346882"/>
            <a:ext cx="2442375" cy="1626072"/>
          </a:xfrm>
          <a:prstGeom prst="rect">
            <a:avLst/>
          </a:prstGeom>
        </p:spPr>
      </p:pic>
      <p:pic>
        <p:nvPicPr>
          <p:cNvPr id="6" name="Picture 2" descr="Variants - webDiplomacy">
            <a:extLst>
              <a:ext uri="{FF2B5EF4-FFF2-40B4-BE49-F238E27FC236}">
                <a16:creationId xmlns:a16="http://schemas.microsoft.com/office/drawing/2014/main" id="{7A0F9F5F-2F54-5D44-94F7-3F4A67573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8150" y="2253941"/>
            <a:ext cx="1987981" cy="17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rved Down Arrow 6">
            <a:extLst>
              <a:ext uri="{FF2B5EF4-FFF2-40B4-BE49-F238E27FC236}">
                <a16:creationId xmlns:a16="http://schemas.microsoft.com/office/drawing/2014/main" id="{58FA8370-6680-6E4F-B31A-5C906E3D590C}"/>
              </a:ext>
            </a:extLst>
          </p:cNvPr>
          <p:cNvSpPr/>
          <p:nvPr/>
        </p:nvSpPr>
        <p:spPr>
          <a:xfrm>
            <a:off x="2148840" y="1417320"/>
            <a:ext cx="4183380" cy="8366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>
            <a:extLst>
              <a:ext uri="{FF2B5EF4-FFF2-40B4-BE49-F238E27FC236}">
                <a16:creationId xmlns:a16="http://schemas.microsoft.com/office/drawing/2014/main" id="{A39CD642-86D6-9543-8D4D-E93545747AA1}"/>
              </a:ext>
            </a:extLst>
          </p:cNvPr>
          <p:cNvSpPr/>
          <p:nvPr/>
        </p:nvSpPr>
        <p:spPr>
          <a:xfrm>
            <a:off x="6484174" y="1365318"/>
            <a:ext cx="4183380" cy="8366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1CC7D-FF53-6B48-816B-B298735B07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48" y="1338199"/>
            <a:ext cx="1020880" cy="13611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A46BB8-1AC7-6E48-8AA9-D14CB56902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045" y="1152449"/>
            <a:ext cx="1020880" cy="13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A13A1E-B917-5546-A615-87287E4140AC}"/>
              </a:ext>
            </a:extLst>
          </p:cNvPr>
          <p:cNvSpPr txBox="1"/>
          <p:nvPr/>
        </p:nvSpPr>
        <p:spPr>
          <a:xfrm>
            <a:off x="8268563" y="585587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5EAA1-42FC-6C47-A53C-BB41C67C02D7}"/>
              </a:ext>
            </a:extLst>
          </p:cNvPr>
          <p:cNvSpPr txBox="1"/>
          <p:nvPr/>
        </p:nvSpPr>
        <p:spPr>
          <a:xfrm>
            <a:off x="543249" y="5855870"/>
            <a:ext cx="315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Engaged Understanding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6B3A9-CDCD-1A4A-A7CD-800E5A74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48" y="3637128"/>
            <a:ext cx="2697887" cy="212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B2F0E-342E-2A46-A3F6-4C4ACE72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054" y="3637129"/>
            <a:ext cx="1863065" cy="221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F7F27-F314-994D-B498-8F22B3BD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94" y="1575624"/>
            <a:ext cx="3175000" cy="170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0FD08-4CED-0047-BEEF-C14DCD68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The Pieces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2DE88EC-0400-404E-AAC3-C1DDB78708A7}"/>
              </a:ext>
            </a:extLst>
          </p:cNvPr>
          <p:cNvSpPr/>
          <p:nvPr/>
        </p:nvSpPr>
        <p:spPr>
          <a:xfrm rot="20590298">
            <a:off x="1260984" y="1729041"/>
            <a:ext cx="2797301" cy="994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Unbounded Expression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6947B5B-8576-A84C-BFCC-69058E07469A}"/>
              </a:ext>
            </a:extLst>
          </p:cNvPr>
          <p:cNvSpPr/>
          <p:nvPr/>
        </p:nvSpPr>
        <p:spPr>
          <a:xfrm rot="1294141">
            <a:off x="7811703" y="1685778"/>
            <a:ext cx="2620488" cy="10439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Planning Toward Goal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0E354F-06AA-054F-B3F9-0235B20E26BD}"/>
              </a:ext>
            </a:extLst>
          </p:cNvPr>
          <p:cNvSpPr txBox="1"/>
          <p:nvPr/>
        </p:nvSpPr>
        <p:spPr>
          <a:xfrm>
            <a:off x="4887718" y="3277424"/>
            <a:ext cx="21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Theory of Mind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37972-FA7B-0A4C-BB5B-ECB79B156CE0}"/>
              </a:ext>
            </a:extLst>
          </p:cNvPr>
          <p:cNvSpPr txBox="1"/>
          <p:nvPr/>
        </p:nvSpPr>
        <p:spPr>
          <a:xfrm>
            <a:off x="4172396" y="4061619"/>
            <a:ext cx="3767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the response what I would expect a </a:t>
            </a:r>
            <a:br>
              <a:rPr lang="en-US" dirty="0"/>
            </a:br>
            <a:r>
              <a:rPr lang="en-US" dirty="0"/>
              <a:t>rational mind on the other end of the </a:t>
            </a:r>
          </a:p>
          <a:p>
            <a:r>
              <a:rPr lang="en-US" dirty="0"/>
              <a:t>line to provide? 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A470BCA-1688-E141-B641-DDE54672D04C}"/>
              </a:ext>
            </a:extLst>
          </p:cNvPr>
          <p:cNvSpPr/>
          <p:nvPr/>
        </p:nvSpPr>
        <p:spPr>
          <a:xfrm rot="20590298">
            <a:off x="1475297" y="2436745"/>
            <a:ext cx="2797301" cy="994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Coherence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BB02999E-C49F-1543-8776-160E12425FBB}"/>
              </a:ext>
            </a:extLst>
          </p:cNvPr>
          <p:cNvSpPr/>
          <p:nvPr/>
        </p:nvSpPr>
        <p:spPr>
          <a:xfrm rot="20590298">
            <a:off x="1689292" y="3109575"/>
            <a:ext cx="2797301" cy="994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Natural Experience</a:t>
            </a: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673A6AAF-D611-1841-941C-6ACF0242796C}"/>
              </a:ext>
            </a:extLst>
          </p:cNvPr>
          <p:cNvSpPr/>
          <p:nvPr/>
        </p:nvSpPr>
        <p:spPr>
          <a:xfrm rot="1294141">
            <a:off x="7559655" y="2475405"/>
            <a:ext cx="2620488" cy="10439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Long-Term Strategy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8AA50124-D565-5E4C-96F4-24004A71A4BE}"/>
              </a:ext>
            </a:extLst>
          </p:cNvPr>
          <p:cNvSpPr/>
          <p:nvPr/>
        </p:nvSpPr>
        <p:spPr>
          <a:xfrm rot="1294141">
            <a:off x="7182983" y="3166702"/>
            <a:ext cx="2620488" cy="10439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 To The Right Place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F8D37-82F9-004D-B150-CB33EF9460CF}"/>
              </a:ext>
            </a:extLst>
          </p:cNvPr>
          <p:cNvSpPr txBox="1"/>
          <p:nvPr/>
        </p:nvSpPr>
        <p:spPr>
          <a:xfrm>
            <a:off x="4068297" y="5508430"/>
            <a:ext cx="3954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Challenge:</a:t>
            </a:r>
          </a:p>
          <a:p>
            <a:r>
              <a:rPr lang="en-US" dirty="0"/>
              <a:t>The right evaluation framework for both</a:t>
            </a:r>
          </a:p>
          <a:p>
            <a:r>
              <a:rPr lang="en-US" dirty="0"/>
              <a:t>of these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344030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Real Bots…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996" y="1288252"/>
            <a:ext cx="10980929" cy="149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give r</a:t>
            </a:r>
            <a:r>
              <a:rPr lang="en-KR" sz="2400"/>
              <a:t>elevant </a:t>
            </a:r>
            <a:r>
              <a:rPr lang="en-KR" sz="2400" dirty="0"/>
              <a:t>but </a:t>
            </a:r>
            <a:r>
              <a:rPr lang="en-KR" sz="2400"/>
              <a:t>non-specific response</a:t>
            </a:r>
            <a:r>
              <a:rPr lang="en-US" sz="2400" dirty="0"/>
              <a:t>s</a:t>
            </a:r>
            <a:r>
              <a:rPr lang="en-KR" sz="2400"/>
              <a:t> </a:t>
            </a:r>
            <a:endParaRPr lang="en-KR" sz="2400" dirty="0"/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583" y="3485442"/>
            <a:ext cx="1490469" cy="1490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3602B-7C51-394A-A665-2471880EEC5F}"/>
              </a:ext>
            </a:extLst>
          </p:cNvPr>
          <p:cNvSpPr txBox="1"/>
          <p:nvPr/>
        </p:nvSpPr>
        <p:spPr>
          <a:xfrm>
            <a:off x="7058770" y="4898883"/>
            <a:ext cx="4790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2200" i="1" dirty="0"/>
              <a:t>Cleverbot </a:t>
            </a:r>
            <a:r>
              <a:rPr lang="en-KR" sz="2200" dirty="0"/>
              <a:t>(</a:t>
            </a:r>
            <a:r>
              <a:rPr lang="en-US" sz="2200" dirty="0">
                <a:hlinkClick r:id="rId5"/>
              </a:rPr>
              <a:t>https://www.cleverbot.com/</a:t>
            </a:r>
            <a:r>
              <a:rPr lang="en-KR" sz="2200" dirty="0"/>
              <a:t>)</a:t>
            </a:r>
          </a:p>
        </p:txBody>
      </p:sp>
      <p:pic>
        <p:nvPicPr>
          <p:cNvPr id="27" name="Graphic 26" descr="Confused person">
            <a:extLst>
              <a:ext uri="{FF2B5EF4-FFF2-40B4-BE49-F238E27FC236}">
                <a16:creationId xmlns:a16="http://schemas.microsoft.com/office/drawing/2014/main" id="{55542ACD-78B4-A34D-911C-8865FCB94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2095" y="3302573"/>
            <a:ext cx="1682846" cy="1682846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0A2034-3214-A145-A713-2DEFF9A8F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24" y="2054263"/>
            <a:ext cx="5600752" cy="198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53276-6A08-1C4A-822C-AA3ED0820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8422" y="3055613"/>
            <a:ext cx="3537954" cy="982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DD4410-0CE8-8346-B2A0-20DBB87158CA}"/>
              </a:ext>
            </a:extLst>
          </p:cNvPr>
          <p:cNvSpPr/>
          <p:nvPr/>
        </p:nvSpPr>
        <p:spPr>
          <a:xfrm>
            <a:off x="5149875" y="2977844"/>
            <a:ext cx="3746501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CC7F-FC84-E64A-8782-B8F1894F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0970"/>
            <a:ext cx="10515600" cy="1500188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8D67F-30F7-9D4C-859C-D908BC63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46065"/>
            <a:ext cx="10515600" cy="280319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err="1"/>
              <a:t>jonmay.net</a:t>
            </a:r>
            <a:br>
              <a:rPr lang="en-US" dirty="0"/>
            </a:br>
            <a:r>
              <a:rPr lang="en-US" dirty="0" err="1"/>
              <a:t>jonmay@isi.edu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r>
              <a:rPr lang="en-US" dirty="0" err="1"/>
              <a:t>justin-cho.com</a:t>
            </a:r>
            <a:br>
              <a:rPr lang="en-US" dirty="0"/>
            </a:br>
            <a:r>
              <a:rPr lang="en-US" dirty="0" err="1"/>
              <a:t>jcho@isi.edu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xusenyin@isi.edu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C642A-98F5-7441-B7B2-7F60EDA9CC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783" y="2518098"/>
            <a:ext cx="763943" cy="1048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713E2-2D52-7143-A101-A55CD9C449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784" y="3743753"/>
            <a:ext cx="763944" cy="987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3051C-06CA-0D4D-8AFE-5D15D800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1783" y="4818960"/>
            <a:ext cx="787642" cy="1018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7C9C4-3DB3-9A4B-9FF8-0D224A655835}"/>
              </a:ext>
            </a:extLst>
          </p:cNvPr>
          <p:cNvSpPr txBox="1"/>
          <p:nvPr/>
        </p:nvSpPr>
        <p:spPr>
          <a:xfrm>
            <a:off x="139103" y="6176043"/>
            <a:ext cx="721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Sponsored in part by DARPA and IARPA. </a:t>
            </a:r>
          </a:p>
          <a:p>
            <a:r>
              <a:rPr lang="en-US" dirty="0"/>
              <a:t>The views and conclusions contained herein are solely those of the authors.</a:t>
            </a:r>
          </a:p>
        </p:txBody>
      </p:sp>
    </p:spTree>
    <p:extLst>
      <p:ext uri="{BB962C8B-B14F-4D97-AF65-F5344CB8AC3E}">
        <p14:creationId xmlns:p14="http://schemas.microsoft.com/office/powerpoint/2010/main" val="330783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Real Bots…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564" y="1250124"/>
            <a:ext cx="10980929" cy="1490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don’t make good </a:t>
            </a:r>
            <a:r>
              <a:rPr lang="en-US" sz="2400" u="sng" dirty="0"/>
              <a:t>decisions</a:t>
            </a:r>
            <a:r>
              <a:rPr lang="en-US" sz="2400" dirty="0"/>
              <a:t> about what to say next</a:t>
            </a:r>
            <a:endParaRPr lang="en-KR" sz="2400" dirty="0"/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583" y="4482969"/>
            <a:ext cx="1490469" cy="1490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3602B-7C51-394A-A665-2471880EEC5F}"/>
              </a:ext>
            </a:extLst>
          </p:cNvPr>
          <p:cNvSpPr txBox="1"/>
          <p:nvPr/>
        </p:nvSpPr>
        <p:spPr>
          <a:xfrm>
            <a:off x="7795774" y="5896410"/>
            <a:ext cx="33161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/>
              <a:t>Alexa Prize </a:t>
            </a:r>
            <a:r>
              <a:rPr lang="en-US" sz="2200" dirty="0"/>
              <a:t>2017 winner</a:t>
            </a:r>
            <a:br>
              <a:rPr lang="en-US" sz="2200" dirty="0"/>
            </a:br>
            <a:r>
              <a:rPr lang="en-KR" sz="2200" i="1"/>
              <a:t> </a:t>
            </a:r>
            <a:r>
              <a:rPr lang="en-KR" sz="2200"/>
              <a:t>(</a:t>
            </a:r>
            <a:r>
              <a:rPr lang="en-US" sz="2200" dirty="0"/>
              <a:t>sounding-</a:t>
            </a:r>
            <a:r>
              <a:rPr lang="en-US" sz="2200" dirty="0" err="1"/>
              <a:t>board.github.io</a:t>
            </a:r>
            <a:r>
              <a:rPr lang="en-KR" sz="2200"/>
              <a:t>)</a:t>
            </a:r>
            <a:endParaRPr lang="en-KR" sz="2200" dirty="0"/>
          </a:p>
        </p:txBody>
      </p:sp>
      <p:pic>
        <p:nvPicPr>
          <p:cNvPr id="27" name="Graphic 26" descr="Confused person">
            <a:extLst>
              <a:ext uri="{FF2B5EF4-FFF2-40B4-BE49-F238E27FC236}">
                <a16:creationId xmlns:a16="http://schemas.microsoft.com/office/drawing/2014/main" id="{55542ACD-78B4-A34D-911C-8865FCB94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2095" y="4300100"/>
            <a:ext cx="1682846" cy="1682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09DD4-6C5B-8F4E-B16B-15AE622F7B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759" y="2006433"/>
            <a:ext cx="4138160" cy="39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2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Real Bots…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431" y="1426162"/>
            <a:ext cx="10980929" cy="815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don’t have common sense</a:t>
            </a:r>
            <a:endParaRPr lang="en-KR" sz="2400" dirty="0"/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583" y="4057041"/>
            <a:ext cx="1490469" cy="1490469"/>
          </a:xfrm>
          <a:prstGeom prst="rect">
            <a:avLst/>
          </a:prstGeom>
        </p:spPr>
      </p:pic>
      <p:pic>
        <p:nvPicPr>
          <p:cNvPr id="27" name="Graphic 26" descr="Confused person">
            <a:extLst>
              <a:ext uri="{FF2B5EF4-FFF2-40B4-BE49-F238E27FC236}">
                <a16:creationId xmlns:a16="http://schemas.microsoft.com/office/drawing/2014/main" id="{55542ACD-78B4-A34D-911C-8865FCB94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2095" y="3874172"/>
            <a:ext cx="1682846" cy="1682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1CF17-E8BA-B149-9C33-2F25ACC07D0A}"/>
              </a:ext>
            </a:extLst>
          </p:cNvPr>
          <p:cNvSpPr txBox="1"/>
          <p:nvPr/>
        </p:nvSpPr>
        <p:spPr>
          <a:xfrm>
            <a:off x="9009440" y="5572550"/>
            <a:ext cx="8007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Alexa</a:t>
            </a:r>
            <a:endParaRPr lang="en-KR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60E1F-848E-5A4C-A557-445D3DDB7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787" y="2216028"/>
            <a:ext cx="4279900" cy="146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0153D6-4988-774A-8BBE-C2122C02D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615" y="3293195"/>
            <a:ext cx="34798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4A1E-79FB-2D49-9BE7-6CBA90F3E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49" y="539413"/>
            <a:ext cx="10515600" cy="1325563"/>
          </a:xfrm>
        </p:spPr>
        <p:txBody>
          <a:bodyPr/>
          <a:lstStyle/>
          <a:p>
            <a:r>
              <a:rPr lang="en-US" dirty="0"/>
              <a:t>Necessary</a:t>
            </a:r>
            <a:br>
              <a:rPr lang="en-US" dirty="0"/>
            </a:br>
            <a:r>
              <a:rPr lang="en-US" dirty="0"/>
              <a:t>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13A1E-B917-5546-A615-87287E4140AC}"/>
              </a:ext>
            </a:extLst>
          </p:cNvPr>
          <p:cNvSpPr txBox="1"/>
          <p:nvPr/>
        </p:nvSpPr>
        <p:spPr>
          <a:xfrm>
            <a:off x="8268563" y="585587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Decision-Making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5EAA1-42FC-6C47-A53C-BB41C67C02D7}"/>
              </a:ext>
            </a:extLst>
          </p:cNvPr>
          <p:cNvSpPr txBox="1"/>
          <p:nvPr/>
        </p:nvSpPr>
        <p:spPr>
          <a:xfrm>
            <a:off x="543249" y="5855870"/>
            <a:ext cx="3150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Engaged Understanding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B57ED36-9AF5-BB4F-B65E-5E8948E76BBF}"/>
              </a:ext>
            </a:extLst>
          </p:cNvPr>
          <p:cNvSpPr/>
          <p:nvPr/>
        </p:nvSpPr>
        <p:spPr>
          <a:xfrm>
            <a:off x="6372640" y="4003964"/>
            <a:ext cx="1801542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3D884E1-D95A-A444-9A27-41BD420910A5}"/>
              </a:ext>
            </a:extLst>
          </p:cNvPr>
          <p:cNvSpPr/>
          <p:nvPr/>
        </p:nvSpPr>
        <p:spPr>
          <a:xfrm flipH="1">
            <a:off x="3787916" y="4003964"/>
            <a:ext cx="1644351" cy="2272231"/>
          </a:xfrm>
          <a:custGeom>
            <a:avLst/>
            <a:gdLst>
              <a:gd name="connsiteX0" fmla="*/ 1801542 w 1801542"/>
              <a:gd name="connsiteY0" fmla="*/ 2092036 h 2272231"/>
              <a:gd name="connsiteX1" fmla="*/ 194415 w 1801542"/>
              <a:gd name="connsiteY1" fmla="*/ 2064327 h 2272231"/>
              <a:gd name="connsiteX2" fmla="*/ 28160 w 1801542"/>
              <a:gd name="connsiteY2" fmla="*/ 0 h 2272231"/>
              <a:gd name="connsiteX3" fmla="*/ 28160 w 1801542"/>
              <a:gd name="connsiteY3" fmla="*/ 0 h 227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1542" h="2272231">
                <a:moveTo>
                  <a:pt x="1801542" y="2092036"/>
                </a:moveTo>
                <a:cubicBezTo>
                  <a:pt x="1145760" y="2252518"/>
                  <a:pt x="489979" y="2413000"/>
                  <a:pt x="194415" y="2064327"/>
                </a:cubicBezTo>
                <a:cubicBezTo>
                  <a:pt x="-101149" y="1715654"/>
                  <a:pt x="28160" y="0"/>
                  <a:pt x="28160" y="0"/>
                </a:cubicBezTo>
                <a:lnTo>
                  <a:pt x="28160" y="0"/>
                </a:lnTo>
              </a:path>
            </a:pathLst>
          </a:custGeom>
          <a:noFill/>
          <a:ln w="1524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6B3A9-CDCD-1A4A-A7CD-800E5A74C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48" y="3637128"/>
            <a:ext cx="2697887" cy="212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B2F0E-342E-2A46-A3F6-4C4ACE72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054" y="3637129"/>
            <a:ext cx="1863065" cy="2218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10172C-BA90-B541-B910-15DC3123E9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358" y="939879"/>
            <a:ext cx="3081284" cy="2313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F7F27-F314-994D-B498-8F22B3BD7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1170564"/>
            <a:ext cx="3175000" cy="170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BC828-540F-1F4F-8BF0-AF21E4AB2504}"/>
              </a:ext>
            </a:extLst>
          </p:cNvPr>
          <p:cNvSpPr txBox="1"/>
          <p:nvPr/>
        </p:nvSpPr>
        <p:spPr>
          <a:xfrm>
            <a:off x="5081299" y="638213"/>
            <a:ext cx="202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 covered today)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AFAA3-8F20-8E4E-B33A-C89028DAC121}"/>
              </a:ext>
            </a:extLst>
          </p:cNvPr>
          <p:cNvSpPr txBox="1"/>
          <p:nvPr/>
        </p:nvSpPr>
        <p:spPr>
          <a:xfrm>
            <a:off x="4952161" y="2918383"/>
            <a:ext cx="215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(Samantha from </a:t>
            </a:r>
            <a:r>
              <a:rPr lang="en-US" i="1" dirty="0"/>
              <a:t>Her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0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52825</TotalTime>
  <Words>4168</Words>
  <Application>Microsoft Macintosh PowerPoint</Application>
  <PresentationFormat>Widescreen</PresentationFormat>
  <Paragraphs>662</Paragraphs>
  <Slides>60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Bell MT</vt:lpstr>
      <vt:lpstr>Calibri</vt:lpstr>
      <vt:lpstr>Calibri Light</vt:lpstr>
      <vt:lpstr>Cambria Math</vt:lpstr>
      <vt:lpstr>Copperplate</vt:lpstr>
      <vt:lpstr>Helvetica Neue</vt:lpstr>
      <vt:lpstr>Office Theme</vt:lpstr>
      <vt:lpstr>Theory of Mind and Intent in Procedural Agents: Learning Lessons from Improvisational Theater and Text-based Adventure Games</vt:lpstr>
      <vt:lpstr>Motivation For This Talk</vt:lpstr>
      <vt:lpstr>Ideal Bots… </vt:lpstr>
      <vt:lpstr>Ideal Bots…</vt:lpstr>
      <vt:lpstr>Real Bots… </vt:lpstr>
      <vt:lpstr>Real Bots…</vt:lpstr>
      <vt:lpstr>Real Bots…</vt:lpstr>
      <vt:lpstr>Real Bots…</vt:lpstr>
      <vt:lpstr>Necessary Conditions</vt:lpstr>
      <vt:lpstr>Today’s Talk</vt:lpstr>
      <vt:lpstr>PowerPoint Presentation</vt:lpstr>
      <vt:lpstr>Grounding in Dialogue</vt:lpstr>
      <vt:lpstr>Improvisational Theater (Improv)</vt:lpstr>
      <vt:lpstr>Yes-And</vt:lpstr>
      <vt:lpstr>A Basic Strategy</vt:lpstr>
      <vt:lpstr>Limitations of Existing Dialogue Datasets</vt:lpstr>
      <vt:lpstr>What about existing improv corpora?</vt:lpstr>
      <vt:lpstr>Problems</vt:lpstr>
      <vt:lpstr>Mechanical Turk Interface</vt:lpstr>
      <vt:lpstr>Cornell Movie-Dialogs Corpus</vt:lpstr>
      <vt:lpstr>Data Augmentation</vt:lpstr>
      <vt:lpstr>Validation Interface</vt:lpstr>
      <vt:lpstr>Retrieval Results</vt:lpstr>
      <vt:lpstr>Selected Pairs Of Learnable ImprovisatioN (SPOLIN)</vt:lpstr>
      <vt:lpstr>Evaluation</vt:lpstr>
      <vt:lpstr>Evalution Results</vt:lpstr>
      <vt:lpstr>SPOLIN-extended</vt:lpstr>
      <vt:lpstr>Demo</vt:lpstr>
      <vt:lpstr>Demo!</vt:lpstr>
      <vt:lpstr>Contribution Summary</vt:lpstr>
      <vt:lpstr>What’s Next?</vt:lpstr>
      <vt:lpstr>PowerPoint Presentation</vt:lpstr>
      <vt:lpstr>Real-World  Decision-Making (diplomacy)</vt:lpstr>
      <vt:lpstr>Tough Proxy  Decision-Making (Diplomacy)</vt:lpstr>
      <vt:lpstr>Reasonable Proxy Decision-Making (Text Games) </vt:lpstr>
      <vt:lpstr>Is Playing Games Easier than Dialogue or Making Decisions in the Real World?</vt:lpstr>
      <vt:lpstr>Learning To Play (Video) Games – Mnih et al. 2013</vt:lpstr>
      <vt:lpstr>Collect Experience Pool </vt:lpstr>
      <vt:lpstr>Optimize Q-function</vt:lpstr>
      <vt:lpstr>Deep Q-Learning With Experience Replay </vt:lpstr>
      <vt:lpstr>From Video Games to Text Games</vt:lpstr>
      <vt:lpstr>*</vt:lpstr>
      <vt:lpstr>Evaluation Scenarios</vt:lpstr>
      <vt:lpstr>Typical Cooking Game (edited heavily to fit on one slide)</vt:lpstr>
      <vt:lpstr>Baseline and Evaluation Procedure</vt:lpstr>
      <vt:lpstr>What happens on out-of-domain test?</vt:lpstr>
      <vt:lpstr>What’s Wrong?</vt:lpstr>
      <vt:lpstr>BERT* Slows Everything Down!</vt:lpstr>
      <vt:lpstr>Why So Slow?</vt:lpstr>
      <vt:lpstr>Speed Things Up with Imitation Learning</vt:lpstr>
      <vt:lpstr>Speed Things Up With Imitation Learning!</vt:lpstr>
      <vt:lpstr>Consequences: More Complex State Encoders</vt:lpstr>
      <vt:lpstr>In-Domain DRRN Students</vt:lpstr>
      <vt:lpstr>Inspiration from NLU</vt:lpstr>
      <vt:lpstr>In-Domain BERT Students</vt:lpstr>
      <vt:lpstr>Out-of-Domain BERT Students</vt:lpstr>
      <vt:lpstr>Summary</vt:lpstr>
      <vt:lpstr>What’s Next?</vt:lpstr>
      <vt:lpstr>Connecting The Pieces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May</dc:creator>
  <cp:lastModifiedBy>Jonathan May</cp:lastModifiedBy>
  <cp:revision>193</cp:revision>
  <dcterms:created xsi:type="dcterms:W3CDTF">2020-03-17T15:43:28Z</dcterms:created>
  <dcterms:modified xsi:type="dcterms:W3CDTF">2022-04-13T00:04:09Z</dcterms:modified>
</cp:coreProperties>
</file>